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1"/>
  </p:notesMasterIdLst>
  <p:sldIdLst>
    <p:sldId id="257" r:id="rId2"/>
    <p:sldId id="258" r:id="rId3"/>
    <p:sldId id="260" r:id="rId4"/>
    <p:sldId id="261" r:id="rId5"/>
    <p:sldId id="259" r:id="rId6"/>
    <p:sldId id="262" r:id="rId7"/>
    <p:sldId id="263" r:id="rId8"/>
    <p:sldId id="264" r:id="rId9"/>
    <p:sldId id="265" r:id="rId10"/>
    <p:sldId id="266" r:id="rId11"/>
    <p:sldId id="267" r:id="rId12"/>
    <p:sldId id="268" r:id="rId13"/>
    <p:sldId id="269" r:id="rId14"/>
    <p:sldId id="271" r:id="rId15"/>
    <p:sldId id="272" r:id="rId16"/>
    <p:sldId id="273" r:id="rId17"/>
    <p:sldId id="274" r:id="rId18"/>
    <p:sldId id="275" r:id="rId19"/>
    <p:sldId id="270" r:id="rId20"/>
    <p:sldId id="276" r:id="rId21"/>
    <p:sldId id="277" r:id="rId22"/>
    <p:sldId id="278" r:id="rId23"/>
    <p:sldId id="279" r:id="rId24"/>
    <p:sldId id="280" r:id="rId25"/>
    <p:sldId id="282" r:id="rId26"/>
    <p:sldId id="283" r:id="rId27"/>
    <p:sldId id="284" r:id="rId28"/>
    <p:sldId id="285" r:id="rId29"/>
    <p:sldId id="286"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42"/>
    <p:restoredTop sz="76702"/>
  </p:normalViewPr>
  <p:slideViewPr>
    <p:cSldViewPr snapToGrid="0">
      <p:cViewPr varScale="1">
        <p:scale>
          <a:sx n="98" d="100"/>
          <a:sy n="98" d="100"/>
        </p:scale>
        <p:origin x="1216" y="200"/>
      </p:cViewPr>
      <p:guideLst/>
    </p:cSldViewPr>
  </p:slideViewPr>
  <p:notesTextViewPr>
    <p:cViewPr>
      <p:scale>
        <a:sx n="1" d="1"/>
        <a:sy n="1" d="1"/>
      </p:scale>
      <p:origin x="0" y="-1136"/>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424ED23-DDAB-C648-885D-21E4E4BF34F8}" type="datetimeFigureOut">
              <a:rPr lang="en-US" smtClean="0"/>
              <a:t>10/25/24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80E4F10-89F2-4748-AA9A-5284D7BD96D6}" type="slidenum">
              <a:rPr lang="en-US" smtClean="0"/>
              <a:t>‹#›</a:t>
            </a:fld>
            <a:endParaRPr lang="en-US"/>
          </a:p>
        </p:txBody>
      </p:sp>
    </p:spTree>
    <p:extLst>
      <p:ext uri="{BB962C8B-B14F-4D97-AF65-F5344CB8AC3E}">
        <p14:creationId xmlns:p14="http://schemas.microsoft.com/office/powerpoint/2010/main" val="11468593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Intent</a:t>
            </a:r>
          </a:p>
          <a:p>
            <a:pPr>
              <a:buFont typeface="Arial" panose="020B0604020202020204" pitchFamily="34" charset="0"/>
              <a:buChar char="•"/>
            </a:pPr>
            <a:r>
              <a:rPr lang="en-US" b="1" dirty="0"/>
              <a:t>Definition</a:t>
            </a:r>
            <a:r>
              <a:rPr lang="en-US" dirty="0"/>
              <a:t>: The main goal of the </a:t>
            </a:r>
            <a:r>
              <a:rPr lang="en-US" b="1" dirty="0"/>
              <a:t>Decorator Pattern</a:t>
            </a:r>
            <a:r>
              <a:rPr lang="en-US" dirty="0"/>
              <a:t> is to attach additional responsibilities or behaviors to an object dynamically. This means you can add new functionality to objects at runtime without modifying their structure or code.</a:t>
            </a:r>
          </a:p>
          <a:p>
            <a:pPr>
              <a:buFont typeface="Arial" panose="020B0604020202020204" pitchFamily="34" charset="0"/>
              <a:buChar char="•"/>
            </a:pPr>
            <a:r>
              <a:rPr lang="en-US" b="1" dirty="0"/>
              <a:t>Alternative to Subclassing</a:t>
            </a:r>
            <a:r>
              <a:rPr lang="en-US" dirty="0"/>
              <a:t>: Instead of using inheritance (subclassing) to extend the functionality of an object, decorators offer a more flexible approach. With subclassing, you need to create multiple subclasses for each new feature combination, which can quickly become unmanageable. In contrast, decorators allow you to mix and match features dynamically, making the system more modular.</a:t>
            </a:r>
          </a:p>
          <a:p>
            <a:endParaRPr lang="en-US" dirty="0"/>
          </a:p>
          <a:p>
            <a:endParaRPr lang="en-US" dirty="0"/>
          </a:p>
        </p:txBody>
      </p:sp>
      <p:sp>
        <p:nvSpPr>
          <p:cNvPr id="4" name="Slide Number Placeholder 3"/>
          <p:cNvSpPr>
            <a:spLocks noGrp="1"/>
          </p:cNvSpPr>
          <p:nvPr>
            <p:ph type="sldNum" sz="quarter" idx="5"/>
          </p:nvPr>
        </p:nvSpPr>
        <p:spPr/>
        <p:txBody>
          <a:bodyPr/>
          <a:lstStyle/>
          <a:p>
            <a:fld id="{480E4F10-89F2-4748-AA9A-5284D7BD96D6}" type="slidenum">
              <a:rPr lang="en-US" smtClean="0"/>
              <a:t>6</a:t>
            </a:fld>
            <a:endParaRPr lang="en-US"/>
          </a:p>
        </p:txBody>
      </p:sp>
    </p:spTree>
    <p:extLst>
      <p:ext uri="{BB962C8B-B14F-4D97-AF65-F5344CB8AC3E}">
        <p14:creationId xmlns:p14="http://schemas.microsoft.com/office/powerpoint/2010/main" val="40247866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6BD1D8-C841-90E3-74F5-E1565B190FC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890577C-D2B6-69AC-6E11-D838A325DA7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568975E-9C2E-2C8D-4054-987A90566D60}"/>
              </a:ext>
            </a:extLst>
          </p:cNvPr>
          <p:cNvSpPr>
            <a:spLocks noGrp="1"/>
          </p:cNvSpPr>
          <p:nvPr>
            <p:ph type="body" idx="1"/>
          </p:nvPr>
        </p:nvSpPr>
        <p:spPr/>
        <p:txBody>
          <a:bodyPr/>
          <a:lstStyle/>
          <a:p>
            <a:r>
              <a:rPr lang="en-US" b="1" dirty="0"/>
              <a:t>Constructor Honey(std::</a:t>
            </a:r>
            <a:r>
              <a:rPr lang="en-US" b="1" dirty="0" err="1"/>
              <a:t>shared_ptr</a:t>
            </a:r>
            <a:r>
              <a:rPr lang="en-US" b="1" dirty="0"/>
              <a:t>&lt;Tea&gt; t)</a:t>
            </a:r>
            <a:r>
              <a:rPr lang="en-US" dirty="0"/>
              <a:t>:</a:t>
            </a:r>
          </a:p>
          <a:p>
            <a:pPr>
              <a:buFont typeface="Arial" panose="020B0604020202020204" pitchFamily="34" charset="0"/>
              <a:buChar char="•"/>
            </a:pPr>
            <a:r>
              <a:rPr lang="en-US" dirty="0"/>
              <a:t>This constructor takes a Tea object (t) and passes it to the </a:t>
            </a:r>
            <a:r>
              <a:rPr lang="en-US" dirty="0" err="1"/>
              <a:t>IngredientDecorator</a:t>
            </a:r>
            <a:r>
              <a:rPr lang="en-US" dirty="0"/>
              <a:t> constructor, initializing the tea reference. This allows Honey to wrap and add functionality on top of the provided Tea.</a:t>
            </a:r>
          </a:p>
          <a:p>
            <a:endParaRPr lang="en-US" dirty="0"/>
          </a:p>
          <a:p>
            <a:r>
              <a:rPr lang="en-US" b="1" dirty="0"/>
              <a:t>description() Method</a:t>
            </a:r>
            <a:r>
              <a:rPr lang="en-US" dirty="0"/>
              <a:t>:</a:t>
            </a:r>
          </a:p>
          <a:p>
            <a:pPr>
              <a:buFont typeface="Arial" panose="020B0604020202020204" pitchFamily="34" charset="0"/>
              <a:buChar char="•"/>
            </a:pPr>
            <a:r>
              <a:rPr lang="en-US" dirty="0"/>
              <a:t>description() first calls tea-&gt;description() to get the existing description (such as “Matcha Tea”).</a:t>
            </a:r>
          </a:p>
          <a:p>
            <a:pPr>
              <a:buFont typeface="Arial" panose="020B0604020202020204" pitchFamily="34" charset="0"/>
              <a:buChar char="•"/>
            </a:pPr>
            <a:r>
              <a:rPr lang="en-US" dirty="0"/>
              <a:t>It then adds ", Honey", appending “Honey” to the description.</a:t>
            </a:r>
          </a:p>
          <a:p>
            <a:pPr>
              <a:buFont typeface="Arial" panose="020B0604020202020204" pitchFamily="34" charset="0"/>
              <a:buChar char="•"/>
            </a:pPr>
            <a:r>
              <a:rPr lang="en-US" dirty="0"/>
              <a:t>This approach maintains the description of the original tea and then layers on the honey addition, allowing any previously added decorations to be retained.</a:t>
            </a:r>
          </a:p>
          <a:p>
            <a:endParaRPr lang="en-US" dirty="0"/>
          </a:p>
        </p:txBody>
      </p:sp>
      <p:sp>
        <p:nvSpPr>
          <p:cNvPr id="4" name="Slide Number Placeholder 3">
            <a:extLst>
              <a:ext uri="{FF2B5EF4-FFF2-40B4-BE49-F238E27FC236}">
                <a16:creationId xmlns:a16="http://schemas.microsoft.com/office/drawing/2014/main" id="{B00B1D89-851F-E19B-78C2-AA976821B686}"/>
              </a:ext>
            </a:extLst>
          </p:cNvPr>
          <p:cNvSpPr>
            <a:spLocks noGrp="1"/>
          </p:cNvSpPr>
          <p:nvPr>
            <p:ph type="sldNum" sz="quarter" idx="5"/>
          </p:nvPr>
        </p:nvSpPr>
        <p:spPr/>
        <p:txBody>
          <a:bodyPr/>
          <a:lstStyle/>
          <a:p>
            <a:fld id="{480E4F10-89F2-4748-AA9A-5284D7BD96D6}" type="slidenum">
              <a:rPr lang="en-US" smtClean="0"/>
              <a:t>17</a:t>
            </a:fld>
            <a:endParaRPr lang="en-US"/>
          </a:p>
        </p:txBody>
      </p:sp>
    </p:spTree>
    <p:extLst>
      <p:ext uri="{BB962C8B-B14F-4D97-AF65-F5344CB8AC3E}">
        <p14:creationId xmlns:p14="http://schemas.microsoft.com/office/powerpoint/2010/main" val="11496275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0C86B7-005B-9B4D-8FB9-62E84964308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4AF6607-922E-E26C-C13E-88BD88529D8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145F80A-B8E3-21A4-52E8-819F33378F3F}"/>
              </a:ext>
            </a:extLst>
          </p:cNvPr>
          <p:cNvSpPr>
            <a:spLocks noGrp="1"/>
          </p:cNvSpPr>
          <p:nvPr>
            <p:ph type="body" idx="1"/>
          </p:nvPr>
        </p:nvSpPr>
        <p:spPr/>
        <p:txBody>
          <a:bodyPr/>
          <a:lstStyle/>
          <a:p>
            <a:r>
              <a:rPr lang="en-US" b="1" dirty="0"/>
              <a:t>Constructor Honey(std::</a:t>
            </a:r>
            <a:r>
              <a:rPr lang="en-US" b="1" dirty="0" err="1"/>
              <a:t>shared_ptr</a:t>
            </a:r>
            <a:r>
              <a:rPr lang="en-US" b="1" dirty="0"/>
              <a:t>&lt;Tea&gt; t)</a:t>
            </a:r>
            <a:r>
              <a:rPr lang="en-US" dirty="0"/>
              <a:t>:</a:t>
            </a:r>
          </a:p>
          <a:p>
            <a:pPr>
              <a:buFont typeface="Arial" panose="020B0604020202020204" pitchFamily="34" charset="0"/>
              <a:buChar char="•"/>
            </a:pPr>
            <a:r>
              <a:rPr lang="en-US" dirty="0"/>
              <a:t>This constructor takes a Tea object (t) and passes it to the </a:t>
            </a:r>
            <a:r>
              <a:rPr lang="en-US" dirty="0" err="1"/>
              <a:t>IngredientDecorator</a:t>
            </a:r>
            <a:r>
              <a:rPr lang="en-US" dirty="0"/>
              <a:t> constructor, initializing the tea reference. This allows Honey to wrap and add functionality on top of the provided Tea.</a:t>
            </a:r>
          </a:p>
          <a:p>
            <a:endParaRPr lang="en-US" dirty="0"/>
          </a:p>
          <a:p>
            <a:r>
              <a:rPr lang="en-US" b="1" dirty="0"/>
              <a:t>description() Method</a:t>
            </a:r>
            <a:r>
              <a:rPr lang="en-US" dirty="0"/>
              <a:t>:</a:t>
            </a:r>
          </a:p>
          <a:p>
            <a:pPr>
              <a:buFont typeface="Arial" panose="020B0604020202020204" pitchFamily="34" charset="0"/>
              <a:buChar char="•"/>
            </a:pPr>
            <a:r>
              <a:rPr lang="en-US" dirty="0"/>
              <a:t>description() first calls tea-&gt;description() to get the existing description (such as “Matcha Tea”).</a:t>
            </a:r>
          </a:p>
          <a:p>
            <a:pPr>
              <a:buFont typeface="Arial" panose="020B0604020202020204" pitchFamily="34" charset="0"/>
              <a:buChar char="•"/>
            </a:pPr>
            <a:r>
              <a:rPr lang="en-US" dirty="0"/>
              <a:t>It then adds ", Honey", appending “Honey” to the description.</a:t>
            </a:r>
          </a:p>
          <a:p>
            <a:pPr>
              <a:buFont typeface="Arial" panose="020B0604020202020204" pitchFamily="34" charset="0"/>
              <a:buChar char="•"/>
            </a:pPr>
            <a:r>
              <a:rPr lang="en-US" dirty="0"/>
              <a:t>This approach maintains the description of the original tea and then layers on the honey addition, allowing any previously added decorations to be retained.</a:t>
            </a:r>
          </a:p>
          <a:p>
            <a:endParaRPr lang="en-US" dirty="0"/>
          </a:p>
        </p:txBody>
      </p:sp>
      <p:sp>
        <p:nvSpPr>
          <p:cNvPr id="4" name="Slide Number Placeholder 3">
            <a:extLst>
              <a:ext uri="{FF2B5EF4-FFF2-40B4-BE49-F238E27FC236}">
                <a16:creationId xmlns:a16="http://schemas.microsoft.com/office/drawing/2014/main" id="{ED06E019-25B8-E5E1-2685-86FDFE6EEF49}"/>
              </a:ext>
            </a:extLst>
          </p:cNvPr>
          <p:cNvSpPr>
            <a:spLocks noGrp="1"/>
          </p:cNvSpPr>
          <p:nvPr>
            <p:ph type="sldNum" sz="quarter" idx="5"/>
          </p:nvPr>
        </p:nvSpPr>
        <p:spPr/>
        <p:txBody>
          <a:bodyPr/>
          <a:lstStyle/>
          <a:p>
            <a:fld id="{480E4F10-89F2-4748-AA9A-5284D7BD96D6}" type="slidenum">
              <a:rPr lang="en-US" smtClean="0"/>
              <a:t>18</a:t>
            </a:fld>
            <a:endParaRPr lang="en-US"/>
          </a:p>
        </p:txBody>
      </p:sp>
    </p:spTree>
    <p:extLst>
      <p:ext uri="{BB962C8B-B14F-4D97-AF65-F5344CB8AC3E}">
        <p14:creationId xmlns:p14="http://schemas.microsoft.com/office/powerpoint/2010/main" val="18532507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line creates a base tea object of type Matcha and assigns it to </a:t>
            </a:r>
            <a:r>
              <a:rPr lang="en-US" dirty="0" err="1"/>
              <a:t>myTea</a:t>
            </a:r>
            <a:r>
              <a:rPr lang="en-US" dirty="0"/>
              <a:t>, which is a std::</a:t>
            </a:r>
            <a:r>
              <a:rPr lang="en-US" dirty="0" err="1"/>
              <a:t>shared_ptr</a:t>
            </a:r>
            <a:r>
              <a:rPr lang="en-US" dirty="0"/>
              <a:t> to Tea.</a:t>
            </a:r>
          </a:p>
          <a:p>
            <a:endParaRPr lang="en-US" dirty="0"/>
          </a:p>
          <a:p>
            <a:r>
              <a:rPr lang="en-US" dirty="0" err="1"/>
              <a:t>myTea</a:t>
            </a:r>
            <a:r>
              <a:rPr lang="en-US" dirty="0"/>
              <a:t> holds a reference to the base Matcha tea, which has a description of "Matcha Tea" and a cost of 3.00.</a:t>
            </a:r>
          </a:p>
          <a:p>
            <a:endParaRPr lang="en-US" dirty="0"/>
          </a:p>
          <a:p>
            <a:r>
              <a:rPr lang="en-US" dirty="0"/>
              <a:t>std::</a:t>
            </a:r>
            <a:r>
              <a:rPr lang="en-US" dirty="0" err="1"/>
              <a:t>make_shared</a:t>
            </a:r>
            <a:r>
              <a:rPr lang="en-US" dirty="0"/>
              <a:t> is a C++ utility function that simplifies the process of creating and managing </a:t>
            </a:r>
            <a:r>
              <a:rPr lang="en-US" b="1" dirty="0"/>
              <a:t>shared pointers</a:t>
            </a:r>
            <a:r>
              <a:rPr lang="en-US" dirty="0"/>
              <a:t>. Shared pointers are smart pointers, defined in the &lt;memory&gt; header, that automatically handle the memory of dynamically allocated objects.</a:t>
            </a:r>
          </a:p>
          <a:p>
            <a:endParaRPr lang="en-US" dirty="0"/>
          </a:p>
          <a:p>
            <a:endParaRPr lang="en-US" dirty="0"/>
          </a:p>
        </p:txBody>
      </p:sp>
      <p:sp>
        <p:nvSpPr>
          <p:cNvPr id="4" name="Slide Number Placeholder 3"/>
          <p:cNvSpPr>
            <a:spLocks noGrp="1"/>
          </p:cNvSpPr>
          <p:nvPr>
            <p:ph type="sldNum" sz="quarter" idx="5"/>
          </p:nvPr>
        </p:nvSpPr>
        <p:spPr/>
        <p:txBody>
          <a:bodyPr/>
          <a:lstStyle/>
          <a:p>
            <a:fld id="{480E4F10-89F2-4748-AA9A-5284D7BD96D6}" type="slidenum">
              <a:rPr lang="en-US" smtClean="0"/>
              <a:t>19</a:t>
            </a:fld>
            <a:endParaRPr lang="en-US"/>
          </a:p>
        </p:txBody>
      </p:sp>
    </p:spTree>
    <p:extLst>
      <p:ext uri="{BB962C8B-B14F-4D97-AF65-F5344CB8AC3E}">
        <p14:creationId xmlns:p14="http://schemas.microsoft.com/office/powerpoint/2010/main" val="22747391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slide suggests an approach where each combination of a window feature (such as a border or scrollbar) is handled by creating a new subclass. For example:</a:t>
            </a:r>
          </a:p>
          <a:p>
            <a:endParaRPr lang="en-US" dirty="0"/>
          </a:p>
          <a:p>
            <a:r>
              <a:rPr lang="en-US" dirty="0"/>
              <a:t>The problem with using inheritance like this is the </a:t>
            </a:r>
            <a:r>
              <a:rPr lang="en-US" b="1" dirty="0"/>
              <a:t>combinatorial explosion</a:t>
            </a:r>
            <a:r>
              <a:rPr lang="en-US" dirty="0"/>
              <a:t> of subclasses. With each new feature (border, scrollbar, etc.), you would need to create a new subclass for every possible combination of features. This leads to several issues:</a:t>
            </a:r>
          </a:p>
          <a:p>
            <a:pPr>
              <a:buFont typeface="+mj-lt"/>
              <a:buAutoNum type="arabicPeriod"/>
            </a:pPr>
            <a:r>
              <a:rPr lang="en-US" b="1" dirty="0"/>
              <a:t>Limited Flexibility</a:t>
            </a:r>
            <a:r>
              <a:rPr lang="en-US" dirty="0"/>
              <a:t>: You can’t easily combine features dynamically. If a new combination of features is needed (e.g., a window with both a vertical scrollbar and a border), you have to create a new class.</a:t>
            </a:r>
          </a:p>
          <a:p>
            <a:pPr>
              <a:buFont typeface="+mj-lt"/>
              <a:buAutoNum type="arabicPeriod"/>
            </a:pPr>
            <a:r>
              <a:rPr lang="en-US" b="1" dirty="0"/>
              <a:t>Class Explosion</a:t>
            </a:r>
            <a:r>
              <a:rPr lang="en-US" dirty="0"/>
              <a:t>: For every new feature or combination, a new class must be created. If you have multiple features (e.g., vertical scrollbar, horizontal scrollbar, border, title bar, etc.), the number of combinations grows exponentially.</a:t>
            </a:r>
          </a:p>
          <a:p>
            <a:pPr>
              <a:buFont typeface="+mj-lt"/>
              <a:buAutoNum type="arabicPeriod"/>
            </a:pPr>
            <a:r>
              <a:rPr lang="en-US" b="1" dirty="0"/>
              <a:t>Complexity</a:t>
            </a:r>
            <a:r>
              <a:rPr lang="en-US" dirty="0"/>
              <a:t>: The system becomes difficult to maintain and extend. If a new feature is introduced, you must modify many classes to accommodate it.</a:t>
            </a:r>
          </a:p>
          <a:p>
            <a:endParaRPr lang="en-US" dirty="0"/>
          </a:p>
        </p:txBody>
      </p:sp>
      <p:sp>
        <p:nvSpPr>
          <p:cNvPr id="4" name="Slide Number Placeholder 3"/>
          <p:cNvSpPr>
            <a:spLocks noGrp="1"/>
          </p:cNvSpPr>
          <p:nvPr>
            <p:ph type="sldNum" sz="quarter" idx="5"/>
          </p:nvPr>
        </p:nvSpPr>
        <p:spPr/>
        <p:txBody>
          <a:bodyPr/>
          <a:lstStyle/>
          <a:p>
            <a:fld id="{480E4F10-89F2-4748-AA9A-5284D7BD96D6}" type="slidenum">
              <a:rPr lang="en-US" smtClean="0"/>
              <a:t>21</a:t>
            </a:fld>
            <a:endParaRPr lang="en-US"/>
          </a:p>
        </p:txBody>
      </p:sp>
    </p:spTree>
    <p:extLst>
      <p:ext uri="{BB962C8B-B14F-4D97-AF65-F5344CB8AC3E}">
        <p14:creationId xmlns:p14="http://schemas.microsoft.com/office/powerpoint/2010/main" val="22756557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Widget widget;</a:t>
            </a:r>
            <a:r>
              <a:rPr lang="en-US" dirty="0"/>
              <a:t>:</a:t>
            </a:r>
          </a:p>
          <a:p>
            <a:pPr>
              <a:buFont typeface="Arial" panose="020B0604020202020204" pitchFamily="34" charset="0"/>
              <a:buChar char="•"/>
            </a:pPr>
            <a:r>
              <a:rPr lang="en-US" dirty="0"/>
              <a:t>This is a </a:t>
            </a:r>
            <a:r>
              <a:rPr lang="en-US" b="1" dirty="0"/>
              <a:t>reference</a:t>
            </a:r>
            <a:r>
              <a:rPr lang="en-US" dirty="0"/>
              <a:t> to the object of type Widget that the decorator wraps around.</a:t>
            </a:r>
          </a:p>
          <a:p>
            <a:pPr>
              <a:buFont typeface="Arial" panose="020B0604020202020204" pitchFamily="34" charset="0"/>
              <a:buChar char="•"/>
            </a:pPr>
            <a:r>
              <a:rPr lang="en-US" dirty="0"/>
              <a:t>This widget can be any class that implements the Widget interface, including both base components (like Text) and other decorators. This allows decorators to be layered dynamically.</a:t>
            </a:r>
          </a:p>
          <a:p>
            <a:endParaRPr lang="en-US" dirty="0"/>
          </a:p>
        </p:txBody>
      </p:sp>
      <p:sp>
        <p:nvSpPr>
          <p:cNvPr id="4" name="Slide Number Placeholder 3"/>
          <p:cNvSpPr>
            <a:spLocks noGrp="1"/>
          </p:cNvSpPr>
          <p:nvPr>
            <p:ph type="sldNum" sz="quarter" idx="5"/>
          </p:nvPr>
        </p:nvSpPr>
        <p:spPr/>
        <p:txBody>
          <a:bodyPr/>
          <a:lstStyle/>
          <a:p>
            <a:fld id="{480E4F10-89F2-4748-AA9A-5284D7BD96D6}" type="slidenum">
              <a:rPr lang="en-US" smtClean="0"/>
              <a:t>23</a:t>
            </a:fld>
            <a:endParaRPr lang="en-US"/>
          </a:p>
        </p:txBody>
      </p:sp>
    </p:spTree>
    <p:extLst>
      <p:ext uri="{BB962C8B-B14F-4D97-AF65-F5344CB8AC3E}">
        <p14:creationId xmlns:p14="http://schemas.microsoft.com/office/powerpoint/2010/main" val="29475927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Flexible Alternative to Subclassing:</a:t>
            </a:r>
          </a:p>
          <a:p>
            <a:pPr>
              <a:buFont typeface="Arial" panose="020B0604020202020204" pitchFamily="34" charset="0"/>
              <a:buChar char="•"/>
            </a:pPr>
            <a:r>
              <a:rPr lang="en-US" dirty="0"/>
              <a:t>The </a:t>
            </a:r>
            <a:r>
              <a:rPr lang="en-US" b="1" dirty="0"/>
              <a:t>Decorator Pattern</a:t>
            </a:r>
            <a:r>
              <a:rPr lang="en-US" dirty="0"/>
              <a:t> provides a more flexible approach to extending functionality compared to subclassing. Instead of creating many subclasses for different combinations of behaviors, decorators allow you to dynamically add or modify functionality by wrapping objects.</a:t>
            </a:r>
          </a:p>
          <a:p>
            <a:pPr>
              <a:buFont typeface="Arial" panose="020B0604020202020204" pitchFamily="34" charset="0"/>
              <a:buChar char="•"/>
            </a:pPr>
            <a:r>
              <a:rPr lang="en-US" b="1" dirty="0"/>
              <a:t>Example</a:t>
            </a:r>
            <a:r>
              <a:rPr lang="en-US" dirty="0"/>
              <a:t>: Instead of having multiple subclasses like </a:t>
            </a:r>
            <a:r>
              <a:rPr lang="en-US" dirty="0" err="1"/>
              <a:t>WindowWithBorder</a:t>
            </a:r>
            <a:r>
              <a:rPr lang="en-US" dirty="0"/>
              <a:t>, </a:t>
            </a:r>
            <a:r>
              <a:rPr lang="en-US" dirty="0" err="1"/>
              <a:t>WindowWithScrollbar</a:t>
            </a:r>
            <a:r>
              <a:rPr lang="en-US" dirty="0"/>
              <a:t>, etc., you can dynamically wrap a Window object with Border or Scrollbar decorators.</a:t>
            </a:r>
          </a:p>
          <a:p>
            <a:endParaRPr lang="en-US" dirty="0"/>
          </a:p>
          <a:p>
            <a:r>
              <a:rPr lang="en-US" b="1" dirty="0"/>
              <a:t>Behavior Modification at Runtime:</a:t>
            </a:r>
          </a:p>
          <a:p>
            <a:pPr>
              <a:buFont typeface="Arial" panose="020B0604020202020204" pitchFamily="34" charset="0"/>
              <a:buChar char="•"/>
            </a:pPr>
            <a:r>
              <a:rPr lang="en-US" dirty="0"/>
              <a:t>Unlike subclassing, which requires all behaviors to be defined at compile time, the Decorator Pattern allows you to modify an object's behavior </a:t>
            </a:r>
            <a:r>
              <a:rPr lang="en-US" b="1" dirty="0"/>
              <a:t>at runtime</a:t>
            </a:r>
            <a:r>
              <a:rPr lang="en-US" dirty="0"/>
              <a:t>. This means you can choose which decorators to apply based on runtime conditions, adding more flexibility to your design.</a:t>
            </a:r>
          </a:p>
          <a:p>
            <a:pPr>
              <a:buFont typeface="Arial" panose="020B0604020202020204" pitchFamily="34" charset="0"/>
              <a:buChar char="•"/>
            </a:pPr>
            <a:r>
              <a:rPr lang="en-US" b="1" dirty="0"/>
              <a:t>Example</a:t>
            </a:r>
            <a:r>
              <a:rPr lang="en-US" dirty="0"/>
              <a:t>: In the demo, a Text object can be wrapped with a Border and a Scrollbar dynamically, based on user input or other runtime factors.</a:t>
            </a:r>
          </a:p>
          <a:p>
            <a:endParaRPr lang="en-US" dirty="0"/>
          </a:p>
          <a:p>
            <a:r>
              <a:rPr lang="en-US" b="1" dirty="0"/>
              <a:t>Solving the Difficulty of Permutations:</a:t>
            </a:r>
          </a:p>
          <a:p>
            <a:pPr>
              <a:buFont typeface="Arial" panose="020B0604020202020204" pitchFamily="34" charset="0"/>
              <a:buChar char="•"/>
            </a:pPr>
            <a:r>
              <a:rPr lang="en-US" dirty="0"/>
              <a:t>One of the major benefits of the Decorator Pattern is that it resolves the issue of managing many different permutations of features. Instead of creating a separate subclass for each combination of features (border, scrollbar, title bar, etc.), you can </a:t>
            </a:r>
            <a:r>
              <a:rPr lang="en-US" b="1" dirty="0"/>
              <a:t>compose</a:t>
            </a:r>
            <a:r>
              <a:rPr lang="en-US" dirty="0"/>
              <a:t> the desired combination by wrapping a component with multiple decorators.</a:t>
            </a:r>
          </a:p>
          <a:p>
            <a:pPr>
              <a:buFont typeface="Arial" panose="020B0604020202020204" pitchFamily="34" charset="0"/>
              <a:buChar char="•"/>
            </a:pPr>
            <a:r>
              <a:rPr lang="en-US" b="1" dirty="0"/>
              <a:t>Example</a:t>
            </a:r>
            <a:r>
              <a:rPr lang="en-US" dirty="0"/>
              <a:t>: You can wrap a component with any number of decorators (e.g., adding a border, a vertical scrollbar, a horizontal scrollbar, etc.), which reduces the need for a large hierarchy of classes.</a:t>
            </a:r>
          </a:p>
          <a:p>
            <a:pPr>
              <a:buFont typeface="Arial" panose="020B0604020202020204" pitchFamily="34" charset="0"/>
              <a:buChar char="•"/>
            </a:pPr>
            <a:endParaRPr lang="en-US" dirty="0"/>
          </a:p>
          <a:p>
            <a:r>
              <a:rPr lang="en-US" b="1" dirty="0"/>
              <a:t>Supports Reusability and Maintainability:</a:t>
            </a:r>
          </a:p>
          <a:p>
            <a:pPr>
              <a:buFont typeface="Arial" panose="020B0604020202020204" pitchFamily="34" charset="0"/>
              <a:buChar char="•"/>
            </a:pPr>
            <a:r>
              <a:rPr lang="en-US" dirty="0"/>
              <a:t>The Decorator Pattern adheres to the </a:t>
            </a:r>
            <a:r>
              <a:rPr lang="en-US" b="1" dirty="0"/>
              <a:t>Open/Closed Principle</a:t>
            </a:r>
            <a:r>
              <a:rPr lang="en-US" dirty="0"/>
              <a:t>, a key design principle that states that </a:t>
            </a:r>
            <a:r>
              <a:rPr lang="en-US" b="1" dirty="0"/>
              <a:t>classes should be open for extension but closed for modification</a:t>
            </a:r>
            <a:r>
              <a:rPr lang="en-US" dirty="0"/>
              <a:t>. This means that you can extend the functionality of objects (by adding new decorators) without modifying the existing code of those objects.</a:t>
            </a:r>
          </a:p>
          <a:p>
            <a:pPr>
              <a:buFont typeface="Arial" panose="020B0604020202020204" pitchFamily="34" charset="0"/>
              <a:buChar char="•"/>
            </a:pPr>
            <a:r>
              <a:rPr lang="en-US" b="1" dirty="0"/>
              <a:t>Example</a:t>
            </a:r>
            <a:r>
              <a:rPr lang="en-US" dirty="0"/>
              <a:t>: You can add new decorators (e.g., a </a:t>
            </a:r>
            <a:r>
              <a:rPr lang="en-US" dirty="0" err="1"/>
              <a:t>TitleBar</a:t>
            </a:r>
            <a:r>
              <a:rPr lang="en-US" dirty="0"/>
              <a:t> decorator) without changing the original Text class or the existing decorators (Border, Scrollbar).</a:t>
            </a:r>
          </a:p>
          <a:p>
            <a:pPr>
              <a:buFont typeface="Arial" panose="020B0604020202020204" pitchFamily="34" charset="0"/>
              <a:buChar char="•"/>
            </a:pPr>
            <a:endParaRPr lang="en-US" dirty="0"/>
          </a:p>
          <a:p>
            <a:endParaRPr lang="en-US" dirty="0"/>
          </a:p>
        </p:txBody>
      </p:sp>
      <p:sp>
        <p:nvSpPr>
          <p:cNvPr id="4" name="Slide Number Placeholder 3"/>
          <p:cNvSpPr>
            <a:spLocks noGrp="1"/>
          </p:cNvSpPr>
          <p:nvPr>
            <p:ph type="sldNum" sz="quarter" idx="5"/>
          </p:nvPr>
        </p:nvSpPr>
        <p:spPr/>
        <p:txBody>
          <a:bodyPr/>
          <a:lstStyle/>
          <a:p>
            <a:fld id="{480E4F10-89F2-4748-AA9A-5284D7BD96D6}" type="slidenum">
              <a:rPr lang="en-US" smtClean="0"/>
              <a:t>29</a:t>
            </a:fld>
            <a:endParaRPr lang="en-US"/>
          </a:p>
        </p:txBody>
      </p:sp>
    </p:spTree>
    <p:extLst>
      <p:ext uri="{BB962C8B-B14F-4D97-AF65-F5344CB8AC3E}">
        <p14:creationId xmlns:p14="http://schemas.microsoft.com/office/powerpoint/2010/main" val="9195067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6F23CD-EFD5-2FF0-964C-05CE007ED0E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7E6728F-5F1D-3C50-6603-BD801D7E4C3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CD89AC1-BEE6-D52B-C6D2-87B310110B4D}"/>
              </a:ext>
            </a:extLst>
          </p:cNvPr>
          <p:cNvSpPr>
            <a:spLocks noGrp="1"/>
          </p:cNvSpPr>
          <p:nvPr>
            <p:ph type="body" idx="1"/>
          </p:nvPr>
        </p:nvSpPr>
        <p:spPr/>
        <p:txBody>
          <a:bodyPr/>
          <a:lstStyle/>
          <a:p>
            <a:r>
              <a:rPr lang="en-US" b="1" dirty="0" err="1"/>
              <a:t>otivation</a:t>
            </a:r>
            <a:endParaRPr lang="en-US" b="1" dirty="0"/>
          </a:p>
          <a:p>
            <a:pPr>
              <a:buFont typeface="Arial" panose="020B0604020202020204" pitchFamily="34" charset="0"/>
              <a:buChar char="•"/>
            </a:pPr>
            <a:r>
              <a:rPr lang="en-US" b="1" dirty="0"/>
              <a:t>Why Use the Decorator Pattern?</a:t>
            </a:r>
            <a:endParaRPr lang="en-US" dirty="0"/>
          </a:p>
          <a:p>
            <a:pPr marL="742950" lvl="1" indent="-285750">
              <a:buFont typeface="Arial" panose="020B0604020202020204" pitchFamily="34" charset="0"/>
              <a:buChar char="•"/>
            </a:pPr>
            <a:r>
              <a:rPr lang="en-US" dirty="0"/>
              <a:t>You may want to </a:t>
            </a:r>
            <a:r>
              <a:rPr lang="en-US" b="1" dirty="0"/>
              <a:t>add properties or behaviors</a:t>
            </a:r>
            <a:r>
              <a:rPr lang="en-US" dirty="0"/>
              <a:t> to an existing object, but you don’t want to alter its underlying class. This allows you to modify objects in a non-intrusive way.</a:t>
            </a:r>
          </a:p>
          <a:p>
            <a:pPr marL="742950" lvl="1" indent="-285750">
              <a:buFont typeface="Arial" panose="020B0604020202020204" pitchFamily="34" charset="0"/>
              <a:buChar char="•"/>
            </a:pPr>
            <a:r>
              <a:rPr lang="en-US" dirty="0"/>
              <a:t>Instead of creating complex, rigid hierarchies of classes, decorators allow you to create flexible, reusable components that can extend functionality as needed. Decorators wrap the existing object and augment it with additional capabilities.</a:t>
            </a:r>
          </a:p>
        </p:txBody>
      </p:sp>
      <p:sp>
        <p:nvSpPr>
          <p:cNvPr id="4" name="Slide Number Placeholder 3">
            <a:extLst>
              <a:ext uri="{FF2B5EF4-FFF2-40B4-BE49-F238E27FC236}">
                <a16:creationId xmlns:a16="http://schemas.microsoft.com/office/drawing/2014/main" id="{5C44BD67-FE52-A0D2-C477-5DBA8B196C82}"/>
              </a:ext>
            </a:extLst>
          </p:cNvPr>
          <p:cNvSpPr>
            <a:spLocks noGrp="1"/>
          </p:cNvSpPr>
          <p:nvPr>
            <p:ph type="sldNum" sz="quarter" idx="5"/>
          </p:nvPr>
        </p:nvSpPr>
        <p:spPr/>
        <p:txBody>
          <a:bodyPr/>
          <a:lstStyle/>
          <a:p>
            <a:fld id="{480E4F10-89F2-4748-AA9A-5284D7BD96D6}" type="slidenum">
              <a:rPr lang="en-US" smtClean="0"/>
              <a:t>7</a:t>
            </a:fld>
            <a:endParaRPr lang="en-US"/>
          </a:p>
        </p:txBody>
      </p:sp>
    </p:spTree>
    <p:extLst>
      <p:ext uri="{BB962C8B-B14F-4D97-AF65-F5344CB8AC3E}">
        <p14:creationId xmlns:p14="http://schemas.microsoft.com/office/powerpoint/2010/main" val="18954999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en-US" b="1" dirty="0"/>
              <a:t>To add responsibilities to individual objects dynamically without affecting other </a:t>
            </a:r>
            <a:r>
              <a:rPr lang="en-US" b="1" dirty="0" err="1"/>
              <a:t>objects</a:t>
            </a:r>
            <a:r>
              <a:rPr lang="en-US" dirty="0" err="1"/>
              <a:t>:This</a:t>
            </a:r>
            <a:r>
              <a:rPr lang="en-US" dirty="0"/>
              <a:t> means you can apply additional features or behaviors to one specific instance of a class, without altering other instances or the class itself. This is a key advantage over inheritance, where changes in a subclass would affect all instances of that subclass.</a:t>
            </a:r>
          </a:p>
          <a:p>
            <a:pPr>
              <a:buFont typeface="Arial" panose="020B0604020202020204" pitchFamily="34" charset="0"/>
              <a:buChar char="•"/>
            </a:pPr>
            <a:r>
              <a:rPr lang="en-US" dirty="0"/>
              <a:t>For example, if you want to add new functionality (like "Honey" or "Almond Milk" in a beverage), you can do it on a per-object basis. The original object remains unmodified, but the decorated version has additional behavior.</a:t>
            </a:r>
          </a:p>
          <a:p>
            <a:endParaRPr lang="en-US" dirty="0"/>
          </a:p>
          <a:p>
            <a:pPr>
              <a:buFont typeface="Arial" panose="020B0604020202020204" pitchFamily="34" charset="0"/>
              <a:buChar char="•"/>
            </a:pPr>
            <a:r>
              <a:rPr lang="en-US" b="1" dirty="0"/>
              <a:t>When extending classes is </a:t>
            </a:r>
            <a:r>
              <a:rPr lang="en-US" b="1" dirty="0" err="1"/>
              <a:t>impractical</a:t>
            </a:r>
            <a:r>
              <a:rPr lang="en-US" dirty="0" err="1"/>
              <a:t>:The</a:t>
            </a:r>
            <a:r>
              <a:rPr lang="en-US" dirty="0"/>
              <a:t> Decorator Pattern is especially useful when using inheritance becomes difficult or impractical. If every new feature required a subclass, the number of subclasses would quickly grow out of control.</a:t>
            </a:r>
          </a:p>
          <a:p>
            <a:pPr>
              <a:buFont typeface="Arial" panose="020B0604020202020204" pitchFamily="34" charset="0"/>
              <a:buChar char="•"/>
            </a:pPr>
            <a:r>
              <a:rPr lang="en-US" dirty="0"/>
              <a:t>For example, if you wanted to support every possible combination of features for a window in a GUI (scrollbars, borders, resize capability, etc.), you would need a new subclass for every possible combination. This would lead to an </a:t>
            </a:r>
            <a:r>
              <a:rPr lang="en-US" b="1" dirty="0"/>
              <a:t>explosion of subclasses</a:t>
            </a:r>
            <a:r>
              <a:rPr lang="en-US" dirty="0"/>
              <a:t> and become hard to manage. The Decorator Pattern avoids this by dynamically adding features through composition, rather than creating new subclasses.</a:t>
            </a:r>
          </a:p>
          <a:p>
            <a:endParaRPr lang="en-US" dirty="0"/>
          </a:p>
        </p:txBody>
      </p:sp>
      <p:sp>
        <p:nvSpPr>
          <p:cNvPr id="4" name="Slide Number Placeholder 3"/>
          <p:cNvSpPr>
            <a:spLocks noGrp="1"/>
          </p:cNvSpPr>
          <p:nvPr>
            <p:ph type="sldNum" sz="quarter" idx="5"/>
          </p:nvPr>
        </p:nvSpPr>
        <p:spPr/>
        <p:txBody>
          <a:bodyPr/>
          <a:lstStyle/>
          <a:p>
            <a:fld id="{480E4F10-89F2-4748-AA9A-5284D7BD96D6}" type="slidenum">
              <a:rPr lang="en-US" smtClean="0"/>
              <a:t>8</a:t>
            </a:fld>
            <a:endParaRPr lang="en-US"/>
          </a:p>
        </p:txBody>
      </p:sp>
    </p:spTree>
    <p:extLst>
      <p:ext uri="{BB962C8B-B14F-4D97-AF65-F5344CB8AC3E}">
        <p14:creationId xmlns:p14="http://schemas.microsoft.com/office/powerpoint/2010/main" val="16520599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have a </a:t>
            </a:r>
            <a:r>
              <a:rPr lang="en-US" b="1" dirty="0" err="1"/>
              <a:t>TextView</a:t>
            </a:r>
            <a:r>
              <a:rPr lang="en-US" dirty="0"/>
              <a:t> component (a basic text box in a graphical user interface) that displays text. Now, you want to extend this basic functionality by adding:</a:t>
            </a:r>
          </a:p>
          <a:p>
            <a:pPr>
              <a:buFont typeface="+mj-lt"/>
              <a:buAutoNum type="arabicPeriod"/>
            </a:pPr>
            <a:r>
              <a:rPr lang="en-US" b="1" dirty="0"/>
              <a:t>Borders</a:t>
            </a:r>
            <a:r>
              <a:rPr lang="en-US" dirty="0"/>
              <a:t> (to visually frame the text).</a:t>
            </a:r>
          </a:p>
          <a:p>
            <a:pPr>
              <a:buFont typeface="+mj-lt"/>
              <a:buAutoNum type="arabicPeriod"/>
            </a:pPr>
            <a:r>
              <a:rPr lang="en-US" b="1" dirty="0"/>
              <a:t>Scrollbars</a:t>
            </a:r>
            <a:r>
              <a:rPr lang="en-US" dirty="0"/>
              <a:t> (to allow scrolling through large amounts of text).</a:t>
            </a:r>
          </a:p>
          <a:p>
            <a:r>
              <a:rPr lang="en-US" dirty="0"/>
              <a:t>Instead of creating separate classes for every possible combination of these features (e.g., a class for </a:t>
            </a:r>
            <a:r>
              <a:rPr lang="en-US" dirty="0" err="1"/>
              <a:t>TextViewWithBordersAndScrollbars</a:t>
            </a:r>
            <a:r>
              <a:rPr lang="en-US" dirty="0"/>
              <a:t>, </a:t>
            </a:r>
            <a:r>
              <a:rPr lang="en-US" dirty="0" err="1"/>
              <a:t>TextViewWithBordersOnly</a:t>
            </a:r>
            <a:r>
              <a:rPr lang="en-US" dirty="0"/>
              <a:t>, etc.), you can use the </a:t>
            </a:r>
            <a:r>
              <a:rPr lang="en-US" b="1" dirty="0"/>
              <a:t>Decorator Pattern</a:t>
            </a:r>
            <a:r>
              <a:rPr lang="en-US" dirty="0"/>
              <a:t> to dynamically add these features as needed.</a:t>
            </a:r>
          </a:p>
          <a:p>
            <a:endParaRPr lang="en-US" dirty="0"/>
          </a:p>
        </p:txBody>
      </p:sp>
      <p:sp>
        <p:nvSpPr>
          <p:cNvPr id="4" name="Slide Number Placeholder 3"/>
          <p:cNvSpPr>
            <a:spLocks noGrp="1"/>
          </p:cNvSpPr>
          <p:nvPr>
            <p:ph type="sldNum" sz="quarter" idx="5"/>
          </p:nvPr>
        </p:nvSpPr>
        <p:spPr/>
        <p:txBody>
          <a:bodyPr/>
          <a:lstStyle/>
          <a:p>
            <a:fld id="{480E4F10-89F2-4748-AA9A-5284D7BD96D6}" type="slidenum">
              <a:rPr lang="en-US" smtClean="0"/>
              <a:t>9</a:t>
            </a:fld>
            <a:endParaRPr lang="en-US"/>
          </a:p>
        </p:txBody>
      </p:sp>
    </p:spTree>
    <p:extLst>
      <p:ext uri="{BB962C8B-B14F-4D97-AF65-F5344CB8AC3E}">
        <p14:creationId xmlns:p14="http://schemas.microsoft.com/office/powerpoint/2010/main" val="41947353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The Decorator Pattern is a Structural Pattern</a:t>
            </a:r>
            <a:r>
              <a:rPr lang="en-US" dirty="0"/>
              <a:t>:</a:t>
            </a:r>
          </a:p>
          <a:p>
            <a:pPr>
              <a:buFont typeface="Arial" panose="020B0604020202020204" pitchFamily="34" charset="0"/>
              <a:buChar char="•"/>
            </a:pPr>
            <a:r>
              <a:rPr lang="en-US" dirty="0"/>
              <a:t>This means it focuses on how classes and objects are composed to form larger, more complex structures.</a:t>
            </a:r>
          </a:p>
          <a:p>
            <a:pPr>
              <a:buFont typeface="Arial" panose="020B0604020202020204" pitchFamily="34" charset="0"/>
              <a:buChar char="•"/>
            </a:pPr>
            <a:r>
              <a:rPr lang="en-US" dirty="0"/>
              <a:t>The goal of the Decorator Pattern is to provide a flexible alternative to subclassing for extending functionality. Instead of creating numerous subclasses for every possible feature combination, you use decorators to wrap objects and add features dynamically.</a:t>
            </a:r>
          </a:p>
          <a:p>
            <a:endParaRPr lang="en-US" dirty="0"/>
          </a:p>
          <a:p>
            <a:r>
              <a:rPr lang="en-US" b="1" dirty="0"/>
              <a:t>Purpose</a:t>
            </a:r>
            <a:r>
              <a:rPr lang="en-US" dirty="0"/>
              <a:t>:</a:t>
            </a:r>
          </a:p>
          <a:p>
            <a:pPr>
              <a:buFont typeface="Arial" panose="020B0604020202020204" pitchFamily="34" charset="0"/>
              <a:buChar char="•"/>
            </a:pPr>
            <a:r>
              <a:rPr lang="en-US" dirty="0"/>
              <a:t>It’s used to form </a:t>
            </a:r>
            <a:r>
              <a:rPr lang="en-US" b="1" dirty="0"/>
              <a:t>structurally complex objects</a:t>
            </a:r>
            <a:r>
              <a:rPr lang="en-US" dirty="0"/>
              <a:t> from many different parts (decorators). Each part adds new behavior or functionality, while keeping the underlying object intact.</a:t>
            </a:r>
          </a:p>
          <a:p>
            <a:endParaRPr lang="en-US" dirty="0"/>
          </a:p>
          <a:p>
            <a:endParaRPr lang="en-US" dirty="0"/>
          </a:p>
          <a:p>
            <a:pPr>
              <a:buFont typeface="Arial" panose="020B0604020202020204" pitchFamily="34" charset="0"/>
              <a:buChar char="•"/>
            </a:pPr>
            <a:r>
              <a:rPr lang="en-US" b="1" dirty="0" err="1"/>
              <a:t>Decorator</a:t>
            </a:r>
            <a:r>
              <a:rPr lang="en-US" dirty="0" err="1"/>
              <a:t>:This</a:t>
            </a:r>
            <a:r>
              <a:rPr lang="en-US" dirty="0"/>
              <a:t> is an abstract class (or it could also be an interface) that </a:t>
            </a:r>
            <a:r>
              <a:rPr lang="en-US" b="1" dirty="0"/>
              <a:t>wraps</a:t>
            </a:r>
            <a:r>
              <a:rPr lang="en-US" dirty="0"/>
              <a:t> a Component. It contains a reference to the Component it decorates, allowing the decorator to forward method calls to the underlying component while adding extra behavior.</a:t>
            </a:r>
          </a:p>
          <a:p>
            <a:pPr>
              <a:buFont typeface="Arial" panose="020B0604020202020204" pitchFamily="34" charset="0"/>
              <a:buChar char="•"/>
            </a:pPr>
            <a:r>
              <a:rPr lang="en-US" dirty="0"/>
              <a:t>The decorator itself implements the Component interface, which means it can be treated as a Component and thus wrapped by another decorator, allowing for layering of functionality.</a:t>
            </a:r>
          </a:p>
          <a:p>
            <a:endParaRPr lang="en-US" dirty="0"/>
          </a:p>
        </p:txBody>
      </p:sp>
      <p:sp>
        <p:nvSpPr>
          <p:cNvPr id="4" name="Slide Number Placeholder 3"/>
          <p:cNvSpPr>
            <a:spLocks noGrp="1"/>
          </p:cNvSpPr>
          <p:nvPr>
            <p:ph type="sldNum" sz="quarter" idx="5"/>
          </p:nvPr>
        </p:nvSpPr>
        <p:spPr/>
        <p:txBody>
          <a:bodyPr/>
          <a:lstStyle/>
          <a:p>
            <a:fld id="{480E4F10-89F2-4748-AA9A-5284D7BD96D6}" type="slidenum">
              <a:rPr lang="en-US" smtClean="0"/>
              <a:t>11</a:t>
            </a:fld>
            <a:endParaRPr lang="en-US"/>
          </a:p>
        </p:txBody>
      </p:sp>
    </p:spTree>
    <p:extLst>
      <p:ext uri="{BB962C8B-B14F-4D97-AF65-F5344CB8AC3E}">
        <p14:creationId xmlns:p14="http://schemas.microsoft.com/office/powerpoint/2010/main" val="32452662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en-US" dirty="0"/>
              <a:t>Tea is a base abstract class that enforces every tea type to have a description() and cost() method.</a:t>
            </a:r>
          </a:p>
          <a:p>
            <a:pPr>
              <a:buFont typeface="Arial" panose="020B0604020202020204" pitchFamily="34" charset="0"/>
              <a:buChar char="•"/>
            </a:pPr>
            <a:r>
              <a:rPr lang="en-US" dirty="0"/>
              <a:t>This interface is </a:t>
            </a:r>
            <a:r>
              <a:rPr lang="en-US" b="1" dirty="0"/>
              <a:t>pure virtual</a:t>
            </a:r>
            <a:r>
              <a:rPr lang="en-US" dirty="0"/>
              <a:t> because it doesn’t provide implementations for the methods, making Tea an abstract class.</a:t>
            </a:r>
          </a:p>
          <a:p>
            <a:endParaRPr lang="en-US" dirty="0"/>
          </a:p>
          <a:p>
            <a:r>
              <a:rPr lang="en-US" dirty="0"/>
              <a:t>= default; specifies that we’re using the default implementation provided by C++. This keeps the code simple but signals that the class is designed to be a base class, with proper cleanup if derived objects are deleted through a base pointer.</a:t>
            </a:r>
          </a:p>
        </p:txBody>
      </p:sp>
      <p:sp>
        <p:nvSpPr>
          <p:cNvPr id="4" name="Slide Number Placeholder 3"/>
          <p:cNvSpPr>
            <a:spLocks noGrp="1"/>
          </p:cNvSpPr>
          <p:nvPr>
            <p:ph type="sldNum" sz="quarter" idx="5"/>
          </p:nvPr>
        </p:nvSpPr>
        <p:spPr/>
        <p:txBody>
          <a:bodyPr/>
          <a:lstStyle/>
          <a:p>
            <a:fld id="{480E4F10-89F2-4748-AA9A-5284D7BD96D6}" type="slidenum">
              <a:rPr lang="en-US" smtClean="0"/>
              <a:t>13</a:t>
            </a:fld>
            <a:endParaRPr lang="en-US"/>
          </a:p>
        </p:txBody>
      </p:sp>
    </p:spTree>
    <p:extLst>
      <p:ext uri="{BB962C8B-B14F-4D97-AF65-F5344CB8AC3E}">
        <p14:creationId xmlns:p14="http://schemas.microsoft.com/office/powerpoint/2010/main" val="28211520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8B1A47-F502-5C2E-38FC-F14B1C3E77B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D138862-19A4-024C-5696-8DED8BA5785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1461FBE-B9C4-AFF9-FF4E-92697103B843}"/>
              </a:ext>
            </a:extLst>
          </p:cNvPr>
          <p:cNvSpPr>
            <a:spLocks noGrp="1"/>
          </p:cNvSpPr>
          <p:nvPr>
            <p:ph type="body" idx="1"/>
          </p:nvPr>
        </p:nvSpPr>
        <p:spPr/>
        <p:txBody>
          <a:bodyPr/>
          <a:lstStyle/>
          <a:p>
            <a:pPr>
              <a:buFont typeface="Arial" panose="020B0604020202020204" pitchFamily="34" charset="0"/>
              <a:buChar char="•"/>
            </a:pPr>
            <a:r>
              <a:rPr lang="en-US" dirty="0"/>
              <a:t>Tea is a base abstract class that enforces every tea type to have a description() and cost() method.</a:t>
            </a:r>
          </a:p>
          <a:p>
            <a:pPr>
              <a:buFont typeface="Arial" panose="020B0604020202020204" pitchFamily="34" charset="0"/>
              <a:buChar char="•"/>
            </a:pPr>
            <a:r>
              <a:rPr lang="en-US" dirty="0"/>
              <a:t>This interface is </a:t>
            </a:r>
            <a:r>
              <a:rPr lang="en-US" b="1" dirty="0"/>
              <a:t>pure virtual</a:t>
            </a:r>
            <a:r>
              <a:rPr lang="en-US" dirty="0"/>
              <a:t> because it doesn’t provide implementations for the methods, making Tea an abstract class.</a:t>
            </a:r>
          </a:p>
          <a:p>
            <a:endParaRPr lang="en-US" dirty="0"/>
          </a:p>
          <a:p>
            <a:r>
              <a:rPr lang="en-US" dirty="0"/>
              <a:t>= default; specifies that we’re using the default implementation provided by C++. This keeps the code simple but signals that the class is designed to be a base class, with proper cleanup if derived objects are deleted through a base pointer.</a:t>
            </a:r>
          </a:p>
        </p:txBody>
      </p:sp>
      <p:sp>
        <p:nvSpPr>
          <p:cNvPr id="4" name="Slide Number Placeholder 3">
            <a:extLst>
              <a:ext uri="{FF2B5EF4-FFF2-40B4-BE49-F238E27FC236}">
                <a16:creationId xmlns:a16="http://schemas.microsoft.com/office/drawing/2014/main" id="{A3DFB467-7A76-F94E-CD73-ABA876F448D8}"/>
              </a:ext>
            </a:extLst>
          </p:cNvPr>
          <p:cNvSpPr>
            <a:spLocks noGrp="1"/>
          </p:cNvSpPr>
          <p:nvPr>
            <p:ph type="sldNum" sz="quarter" idx="5"/>
          </p:nvPr>
        </p:nvSpPr>
        <p:spPr/>
        <p:txBody>
          <a:bodyPr/>
          <a:lstStyle/>
          <a:p>
            <a:fld id="{480E4F10-89F2-4748-AA9A-5284D7BD96D6}" type="slidenum">
              <a:rPr lang="en-US" smtClean="0"/>
              <a:t>14</a:t>
            </a:fld>
            <a:endParaRPr lang="en-US"/>
          </a:p>
        </p:txBody>
      </p:sp>
    </p:spTree>
    <p:extLst>
      <p:ext uri="{BB962C8B-B14F-4D97-AF65-F5344CB8AC3E}">
        <p14:creationId xmlns:p14="http://schemas.microsoft.com/office/powerpoint/2010/main" val="3748775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class </a:t>
            </a:r>
            <a:r>
              <a:rPr lang="en-US" b="1" dirty="0" err="1"/>
              <a:t>IngredientDecorator</a:t>
            </a:r>
            <a:r>
              <a:rPr lang="en-US" b="1" dirty="0"/>
              <a:t> : public Tea { ... };</a:t>
            </a:r>
            <a:endParaRPr lang="en-US" dirty="0"/>
          </a:p>
          <a:p>
            <a:pPr>
              <a:buFont typeface="Arial" panose="020B0604020202020204" pitchFamily="34" charset="0"/>
              <a:buChar char="•"/>
            </a:pPr>
            <a:r>
              <a:rPr lang="en-US" dirty="0" err="1"/>
              <a:t>IngredientDecorator</a:t>
            </a:r>
            <a:r>
              <a:rPr lang="en-US" dirty="0"/>
              <a:t> inherits from Tea, which means it must implement description() and cost().</a:t>
            </a:r>
          </a:p>
          <a:p>
            <a:pPr>
              <a:buFont typeface="Arial" panose="020B0604020202020204" pitchFamily="34" charset="0"/>
              <a:buChar char="•"/>
            </a:pPr>
            <a:r>
              <a:rPr lang="en-US" dirty="0"/>
              <a:t>By inheriting from Tea, </a:t>
            </a:r>
            <a:r>
              <a:rPr lang="en-US" dirty="0" err="1"/>
              <a:t>IngredientDecorator</a:t>
            </a:r>
            <a:r>
              <a:rPr lang="en-US" dirty="0"/>
              <a:t> can act as a tea itself. This lets it wrap any Tea object, whether it’s a Matcha or another decorator.</a:t>
            </a:r>
          </a:p>
          <a:p>
            <a:endParaRPr lang="en-US" dirty="0"/>
          </a:p>
          <a:p>
            <a:endParaRPr lang="en-US" dirty="0"/>
          </a:p>
          <a:p>
            <a:r>
              <a:rPr lang="en-US" b="1" dirty="0"/>
              <a:t>Protected Member tea</a:t>
            </a:r>
            <a:r>
              <a:rPr lang="en-US" dirty="0"/>
              <a:t>:</a:t>
            </a:r>
          </a:p>
          <a:p>
            <a:pPr>
              <a:buFont typeface="Arial" panose="020B0604020202020204" pitchFamily="34" charset="0"/>
              <a:buChar char="•"/>
            </a:pPr>
            <a:r>
              <a:rPr lang="en-US" b="1" dirty="0"/>
              <a:t>std::</a:t>
            </a:r>
            <a:r>
              <a:rPr lang="en-US" b="1" dirty="0" err="1"/>
              <a:t>shared_ptr</a:t>
            </a:r>
            <a:r>
              <a:rPr lang="en-US" b="1" dirty="0"/>
              <a:t>&lt;Tea&gt; tea;</a:t>
            </a:r>
            <a:r>
              <a:rPr lang="en-US" dirty="0"/>
              <a:t>: This member variable holds a reference to the Tea object that the decorator will wrap.</a:t>
            </a:r>
          </a:p>
          <a:p>
            <a:pPr>
              <a:buFont typeface="Arial" panose="020B0604020202020204" pitchFamily="34" charset="0"/>
              <a:buChar char="•"/>
            </a:pPr>
            <a:r>
              <a:rPr lang="en-US" dirty="0"/>
              <a:t>Using std::</a:t>
            </a:r>
            <a:r>
              <a:rPr lang="en-US" dirty="0" err="1"/>
              <a:t>shared_ptr</a:t>
            </a:r>
            <a:r>
              <a:rPr lang="en-US" dirty="0"/>
              <a:t> allows for dynamic memory management, enabling flexible object wrapping at runtime.</a:t>
            </a:r>
          </a:p>
          <a:p>
            <a:r>
              <a:rPr lang="en-US" dirty="0"/>
              <a:t>std::</a:t>
            </a:r>
            <a:r>
              <a:rPr lang="en-US" dirty="0" err="1"/>
              <a:t>shared_ptr</a:t>
            </a:r>
            <a:r>
              <a:rPr lang="en-US" dirty="0"/>
              <a:t> is part of the C++ Standard Library, specifically within the &lt;memory&gt; header. It’s a type of smart pointer that manages the lifetime of a dynamically allocated object through reference counting. When you use std::</a:t>
            </a:r>
            <a:r>
              <a:rPr lang="en-US" dirty="0" err="1"/>
              <a:t>shared_ptr</a:t>
            </a:r>
            <a:r>
              <a:rPr lang="en-US" dirty="0"/>
              <a:t>, multiple parts of your program can own the same object, and it will automatically be deallocated when the last </a:t>
            </a:r>
            <a:r>
              <a:rPr lang="en-US" dirty="0" err="1"/>
              <a:t>shared_ptr</a:t>
            </a:r>
            <a:r>
              <a:rPr lang="en-US" dirty="0"/>
              <a:t> pointing to it is destroyed.</a:t>
            </a:r>
            <a:endParaRPr lang="en-US" b="1" dirty="0"/>
          </a:p>
        </p:txBody>
      </p:sp>
      <p:sp>
        <p:nvSpPr>
          <p:cNvPr id="4" name="Slide Number Placeholder 3"/>
          <p:cNvSpPr>
            <a:spLocks noGrp="1"/>
          </p:cNvSpPr>
          <p:nvPr>
            <p:ph type="sldNum" sz="quarter" idx="5"/>
          </p:nvPr>
        </p:nvSpPr>
        <p:spPr/>
        <p:txBody>
          <a:bodyPr/>
          <a:lstStyle/>
          <a:p>
            <a:fld id="{480E4F10-89F2-4748-AA9A-5284D7BD96D6}" type="slidenum">
              <a:rPr lang="en-US" smtClean="0"/>
              <a:t>15</a:t>
            </a:fld>
            <a:endParaRPr lang="en-US"/>
          </a:p>
        </p:txBody>
      </p:sp>
    </p:spTree>
    <p:extLst>
      <p:ext uri="{BB962C8B-B14F-4D97-AF65-F5344CB8AC3E}">
        <p14:creationId xmlns:p14="http://schemas.microsoft.com/office/powerpoint/2010/main" val="8084481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Constructor Honey(std::</a:t>
            </a:r>
            <a:r>
              <a:rPr lang="en-US" b="1" dirty="0" err="1"/>
              <a:t>shared_ptr</a:t>
            </a:r>
            <a:r>
              <a:rPr lang="en-US" b="1" dirty="0"/>
              <a:t>&lt;Tea&gt; t)</a:t>
            </a:r>
            <a:r>
              <a:rPr lang="en-US" dirty="0"/>
              <a:t>:</a:t>
            </a:r>
          </a:p>
          <a:p>
            <a:pPr>
              <a:buFont typeface="Arial" panose="020B0604020202020204" pitchFamily="34" charset="0"/>
              <a:buChar char="•"/>
            </a:pPr>
            <a:r>
              <a:rPr lang="en-US" dirty="0"/>
              <a:t>This constructor takes a Tea object (t) and passes it to the </a:t>
            </a:r>
            <a:r>
              <a:rPr lang="en-US" dirty="0" err="1"/>
              <a:t>IngredientDecorator</a:t>
            </a:r>
            <a:r>
              <a:rPr lang="en-US" dirty="0"/>
              <a:t> constructor, initializing the tea reference. This allows Honey to wrap and add functionality on top of the provided Tea.</a:t>
            </a:r>
          </a:p>
          <a:p>
            <a:endParaRPr lang="en-US" dirty="0"/>
          </a:p>
          <a:p>
            <a:r>
              <a:rPr lang="en-US" b="1" dirty="0"/>
              <a:t>description() Method</a:t>
            </a:r>
            <a:r>
              <a:rPr lang="en-US" dirty="0"/>
              <a:t>:</a:t>
            </a:r>
          </a:p>
          <a:p>
            <a:pPr>
              <a:buFont typeface="Arial" panose="020B0604020202020204" pitchFamily="34" charset="0"/>
              <a:buChar char="•"/>
            </a:pPr>
            <a:r>
              <a:rPr lang="en-US" dirty="0"/>
              <a:t>description() first calls tea-&gt;description() to get the existing description (such as “Matcha Tea”).</a:t>
            </a:r>
          </a:p>
          <a:p>
            <a:pPr>
              <a:buFont typeface="Arial" panose="020B0604020202020204" pitchFamily="34" charset="0"/>
              <a:buChar char="•"/>
            </a:pPr>
            <a:r>
              <a:rPr lang="en-US" dirty="0"/>
              <a:t>It then adds ", Honey", appending “Honey” to the description.</a:t>
            </a:r>
          </a:p>
          <a:p>
            <a:pPr>
              <a:buFont typeface="Arial" panose="020B0604020202020204" pitchFamily="34" charset="0"/>
              <a:buChar char="•"/>
            </a:pPr>
            <a:r>
              <a:rPr lang="en-US" dirty="0"/>
              <a:t>This approach maintains the description of the original tea and then layers on the honey addition, allowing any previously added decorations to be retained.</a:t>
            </a:r>
          </a:p>
          <a:p>
            <a:endParaRPr lang="en-US" dirty="0"/>
          </a:p>
        </p:txBody>
      </p:sp>
      <p:sp>
        <p:nvSpPr>
          <p:cNvPr id="4" name="Slide Number Placeholder 3"/>
          <p:cNvSpPr>
            <a:spLocks noGrp="1"/>
          </p:cNvSpPr>
          <p:nvPr>
            <p:ph type="sldNum" sz="quarter" idx="5"/>
          </p:nvPr>
        </p:nvSpPr>
        <p:spPr/>
        <p:txBody>
          <a:bodyPr/>
          <a:lstStyle/>
          <a:p>
            <a:fld id="{480E4F10-89F2-4748-AA9A-5284D7BD96D6}" type="slidenum">
              <a:rPr lang="en-US" smtClean="0"/>
              <a:t>16</a:t>
            </a:fld>
            <a:endParaRPr lang="en-US"/>
          </a:p>
        </p:txBody>
      </p:sp>
    </p:spTree>
    <p:extLst>
      <p:ext uri="{BB962C8B-B14F-4D97-AF65-F5344CB8AC3E}">
        <p14:creationId xmlns:p14="http://schemas.microsoft.com/office/powerpoint/2010/main" val="12417030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6FD7DA-F42D-5533-F181-9E4E344BC80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2F30FBB-D138-5FDD-C893-47D149BD9C1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7E5430E-5995-4ED1-CB27-77E6CB0721D5}"/>
              </a:ext>
            </a:extLst>
          </p:cNvPr>
          <p:cNvSpPr>
            <a:spLocks noGrp="1"/>
          </p:cNvSpPr>
          <p:nvPr>
            <p:ph type="dt" sz="half" idx="10"/>
          </p:nvPr>
        </p:nvSpPr>
        <p:spPr/>
        <p:txBody>
          <a:bodyPr/>
          <a:lstStyle/>
          <a:p>
            <a:fld id="{365D5FA2-80C2-3D4D-8C01-48255476F3CA}" type="datetimeFigureOut">
              <a:rPr lang="en-US" smtClean="0"/>
              <a:t>10/25/24</a:t>
            </a:fld>
            <a:endParaRPr lang="en-US"/>
          </a:p>
        </p:txBody>
      </p:sp>
      <p:sp>
        <p:nvSpPr>
          <p:cNvPr id="5" name="Footer Placeholder 4">
            <a:extLst>
              <a:ext uri="{FF2B5EF4-FFF2-40B4-BE49-F238E27FC236}">
                <a16:creationId xmlns:a16="http://schemas.microsoft.com/office/drawing/2014/main" id="{B3323484-1EA0-341A-73D6-C793FAFEB1A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4167B28-17E6-7C9B-4B12-9CDC3D124115}"/>
              </a:ext>
            </a:extLst>
          </p:cNvPr>
          <p:cNvSpPr>
            <a:spLocks noGrp="1"/>
          </p:cNvSpPr>
          <p:nvPr>
            <p:ph type="sldNum" sz="quarter" idx="12"/>
          </p:nvPr>
        </p:nvSpPr>
        <p:spPr/>
        <p:txBody>
          <a:bodyPr/>
          <a:lstStyle/>
          <a:p>
            <a:fld id="{E3F69C03-E978-8D44-81EE-99129B3F6476}" type="slidenum">
              <a:rPr lang="en-US" smtClean="0"/>
              <a:t>‹#›</a:t>
            </a:fld>
            <a:endParaRPr lang="en-US"/>
          </a:p>
        </p:txBody>
      </p:sp>
    </p:spTree>
    <p:extLst>
      <p:ext uri="{BB962C8B-B14F-4D97-AF65-F5344CB8AC3E}">
        <p14:creationId xmlns:p14="http://schemas.microsoft.com/office/powerpoint/2010/main" val="26104284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96EE8-DAD0-7F72-15D2-105322C19CD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50A0AAF-112D-9175-4AC6-6639D1D1A27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950DAE6-E79C-A2B7-0A42-442C8E4DA5F2}"/>
              </a:ext>
            </a:extLst>
          </p:cNvPr>
          <p:cNvSpPr>
            <a:spLocks noGrp="1"/>
          </p:cNvSpPr>
          <p:nvPr>
            <p:ph type="dt" sz="half" idx="10"/>
          </p:nvPr>
        </p:nvSpPr>
        <p:spPr/>
        <p:txBody>
          <a:bodyPr/>
          <a:lstStyle/>
          <a:p>
            <a:fld id="{365D5FA2-80C2-3D4D-8C01-48255476F3CA}" type="datetimeFigureOut">
              <a:rPr lang="en-US" smtClean="0"/>
              <a:t>10/25/24</a:t>
            </a:fld>
            <a:endParaRPr lang="en-US"/>
          </a:p>
        </p:txBody>
      </p:sp>
      <p:sp>
        <p:nvSpPr>
          <p:cNvPr id="5" name="Footer Placeholder 4">
            <a:extLst>
              <a:ext uri="{FF2B5EF4-FFF2-40B4-BE49-F238E27FC236}">
                <a16:creationId xmlns:a16="http://schemas.microsoft.com/office/drawing/2014/main" id="{C9B658E9-0F5F-3322-746F-A78C511656F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D1A1EBE-849A-2C7B-4ADC-B0C214FF3F6E}"/>
              </a:ext>
            </a:extLst>
          </p:cNvPr>
          <p:cNvSpPr>
            <a:spLocks noGrp="1"/>
          </p:cNvSpPr>
          <p:nvPr>
            <p:ph type="sldNum" sz="quarter" idx="12"/>
          </p:nvPr>
        </p:nvSpPr>
        <p:spPr/>
        <p:txBody>
          <a:bodyPr/>
          <a:lstStyle/>
          <a:p>
            <a:fld id="{E3F69C03-E978-8D44-81EE-99129B3F6476}" type="slidenum">
              <a:rPr lang="en-US" smtClean="0"/>
              <a:t>‹#›</a:t>
            </a:fld>
            <a:endParaRPr lang="en-US"/>
          </a:p>
        </p:txBody>
      </p:sp>
    </p:spTree>
    <p:extLst>
      <p:ext uri="{BB962C8B-B14F-4D97-AF65-F5344CB8AC3E}">
        <p14:creationId xmlns:p14="http://schemas.microsoft.com/office/powerpoint/2010/main" val="30923685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1495744-4E43-1DE5-FC73-2E966C15CB3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98B252D-DDB3-3C7D-D9AB-BC449AA0E73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BC47003-472C-5918-5AA3-0A8F4C2B7EDF}"/>
              </a:ext>
            </a:extLst>
          </p:cNvPr>
          <p:cNvSpPr>
            <a:spLocks noGrp="1"/>
          </p:cNvSpPr>
          <p:nvPr>
            <p:ph type="dt" sz="half" idx="10"/>
          </p:nvPr>
        </p:nvSpPr>
        <p:spPr/>
        <p:txBody>
          <a:bodyPr/>
          <a:lstStyle/>
          <a:p>
            <a:fld id="{365D5FA2-80C2-3D4D-8C01-48255476F3CA}" type="datetimeFigureOut">
              <a:rPr lang="en-US" smtClean="0"/>
              <a:t>10/25/24</a:t>
            </a:fld>
            <a:endParaRPr lang="en-US"/>
          </a:p>
        </p:txBody>
      </p:sp>
      <p:sp>
        <p:nvSpPr>
          <p:cNvPr id="5" name="Footer Placeholder 4">
            <a:extLst>
              <a:ext uri="{FF2B5EF4-FFF2-40B4-BE49-F238E27FC236}">
                <a16:creationId xmlns:a16="http://schemas.microsoft.com/office/drawing/2014/main" id="{4D7F350D-39C4-62DE-8BEF-EF2F1BC4F89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579348-3466-11BA-F2FE-5FB08A142635}"/>
              </a:ext>
            </a:extLst>
          </p:cNvPr>
          <p:cNvSpPr>
            <a:spLocks noGrp="1"/>
          </p:cNvSpPr>
          <p:nvPr>
            <p:ph type="sldNum" sz="quarter" idx="12"/>
          </p:nvPr>
        </p:nvSpPr>
        <p:spPr/>
        <p:txBody>
          <a:bodyPr/>
          <a:lstStyle/>
          <a:p>
            <a:fld id="{E3F69C03-E978-8D44-81EE-99129B3F6476}" type="slidenum">
              <a:rPr lang="en-US" smtClean="0"/>
              <a:t>‹#›</a:t>
            </a:fld>
            <a:endParaRPr lang="en-US"/>
          </a:p>
        </p:txBody>
      </p:sp>
    </p:spTree>
    <p:extLst>
      <p:ext uri="{BB962C8B-B14F-4D97-AF65-F5344CB8AC3E}">
        <p14:creationId xmlns:p14="http://schemas.microsoft.com/office/powerpoint/2010/main" val="18694134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B85F6C-875B-AE2A-F722-16AE4ABD8C1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7088622-D820-216D-106B-C8EC3EFD3D5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6D178E-A5FD-0968-D620-0EC57821E184}"/>
              </a:ext>
            </a:extLst>
          </p:cNvPr>
          <p:cNvSpPr>
            <a:spLocks noGrp="1"/>
          </p:cNvSpPr>
          <p:nvPr>
            <p:ph type="dt" sz="half" idx="10"/>
          </p:nvPr>
        </p:nvSpPr>
        <p:spPr/>
        <p:txBody>
          <a:bodyPr/>
          <a:lstStyle/>
          <a:p>
            <a:fld id="{365D5FA2-80C2-3D4D-8C01-48255476F3CA}" type="datetimeFigureOut">
              <a:rPr lang="en-US" smtClean="0"/>
              <a:t>10/25/24</a:t>
            </a:fld>
            <a:endParaRPr lang="en-US"/>
          </a:p>
        </p:txBody>
      </p:sp>
      <p:sp>
        <p:nvSpPr>
          <p:cNvPr id="5" name="Footer Placeholder 4">
            <a:extLst>
              <a:ext uri="{FF2B5EF4-FFF2-40B4-BE49-F238E27FC236}">
                <a16:creationId xmlns:a16="http://schemas.microsoft.com/office/drawing/2014/main" id="{C199E18E-21F9-A0A7-5236-A02293176E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2295C9B-7F38-A5E0-58A3-A5AF91386FA4}"/>
              </a:ext>
            </a:extLst>
          </p:cNvPr>
          <p:cNvSpPr>
            <a:spLocks noGrp="1"/>
          </p:cNvSpPr>
          <p:nvPr>
            <p:ph type="sldNum" sz="quarter" idx="12"/>
          </p:nvPr>
        </p:nvSpPr>
        <p:spPr/>
        <p:txBody>
          <a:bodyPr/>
          <a:lstStyle/>
          <a:p>
            <a:fld id="{E3F69C03-E978-8D44-81EE-99129B3F6476}" type="slidenum">
              <a:rPr lang="en-US" smtClean="0"/>
              <a:t>‹#›</a:t>
            </a:fld>
            <a:endParaRPr lang="en-US"/>
          </a:p>
        </p:txBody>
      </p:sp>
    </p:spTree>
    <p:extLst>
      <p:ext uri="{BB962C8B-B14F-4D97-AF65-F5344CB8AC3E}">
        <p14:creationId xmlns:p14="http://schemas.microsoft.com/office/powerpoint/2010/main" val="24114441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B6D9C3-118B-99A5-CE0F-9EA7E65503D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D510F9F-6141-92D3-8817-0FE50D46AAA5}"/>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96A6423-48AD-F5D2-95D2-FFE0391C6646}"/>
              </a:ext>
            </a:extLst>
          </p:cNvPr>
          <p:cNvSpPr>
            <a:spLocks noGrp="1"/>
          </p:cNvSpPr>
          <p:nvPr>
            <p:ph type="dt" sz="half" idx="10"/>
          </p:nvPr>
        </p:nvSpPr>
        <p:spPr/>
        <p:txBody>
          <a:bodyPr/>
          <a:lstStyle/>
          <a:p>
            <a:fld id="{365D5FA2-80C2-3D4D-8C01-48255476F3CA}" type="datetimeFigureOut">
              <a:rPr lang="en-US" smtClean="0"/>
              <a:t>10/25/24</a:t>
            </a:fld>
            <a:endParaRPr lang="en-US"/>
          </a:p>
        </p:txBody>
      </p:sp>
      <p:sp>
        <p:nvSpPr>
          <p:cNvPr id="5" name="Footer Placeholder 4">
            <a:extLst>
              <a:ext uri="{FF2B5EF4-FFF2-40B4-BE49-F238E27FC236}">
                <a16:creationId xmlns:a16="http://schemas.microsoft.com/office/drawing/2014/main" id="{A2C023BA-D4D5-5E42-4488-EC8172952C1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13AC01A-8B5F-9666-40FC-1FADCA0CE1FA}"/>
              </a:ext>
            </a:extLst>
          </p:cNvPr>
          <p:cNvSpPr>
            <a:spLocks noGrp="1"/>
          </p:cNvSpPr>
          <p:nvPr>
            <p:ph type="sldNum" sz="quarter" idx="12"/>
          </p:nvPr>
        </p:nvSpPr>
        <p:spPr/>
        <p:txBody>
          <a:bodyPr/>
          <a:lstStyle/>
          <a:p>
            <a:fld id="{E3F69C03-E978-8D44-81EE-99129B3F6476}" type="slidenum">
              <a:rPr lang="en-US" smtClean="0"/>
              <a:t>‹#›</a:t>
            </a:fld>
            <a:endParaRPr lang="en-US"/>
          </a:p>
        </p:txBody>
      </p:sp>
    </p:spTree>
    <p:extLst>
      <p:ext uri="{BB962C8B-B14F-4D97-AF65-F5344CB8AC3E}">
        <p14:creationId xmlns:p14="http://schemas.microsoft.com/office/powerpoint/2010/main" val="291592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50441A-8669-9FBD-0CB2-E0EA1896A65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43D1B53-E911-D778-E8EC-3D3160DD9ED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AADFD3E-B205-C9E2-FD09-9482DFDF81D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C242510-FB76-FC83-B7B0-D7CACB972D33}"/>
              </a:ext>
            </a:extLst>
          </p:cNvPr>
          <p:cNvSpPr>
            <a:spLocks noGrp="1"/>
          </p:cNvSpPr>
          <p:nvPr>
            <p:ph type="dt" sz="half" idx="10"/>
          </p:nvPr>
        </p:nvSpPr>
        <p:spPr/>
        <p:txBody>
          <a:bodyPr/>
          <a:lstStyle/>
          <a:p>
            <a:fld id="{365D5FA2-80C2-3D4D-8C01-48255476F3CA}" type="datetimeFigureOut">
              <a:rPr lang="en-US" smtClean="0"/>
              <a:t>10/25/24</a:t>
            </a:fld>
            <a:endParaRPr lang="en-US"/>
          </a:p>
        </p:txBody>
      </p:sp>
      <p:sp>
        <p:nvSpPr>
          <p:cNvPr id="6" name="Footer Placeholder 5">
            <a:extLst>
              <a:ext uri="{FF2B5EF4-FFF2-40B4-BE49-F238E27FC236}">
                <a16:creationId xmlns:a16="http://schemas.microsoft.com/office/drawing/2014/main" id="{75D34370-D4AE-4DB5-7378-0ACC10EA746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D1EED3B-DC46-F211-AAAA-116767C85DE9}"/>
              </a:ext>
            </a:extLst>
          </p:cNvPr>
          <p:cNvSpPr>
            <a:spLocks noGrp="1"/>
          </p:cNvSpPr>
          <p:nvPr>
            <p:ph type="sldNum" sz="quarter" idx="12"/>
          </p:nvPr>
        </p:nvSpPr>
        <p:spPr/>
        <p:txBody>
          <a:bodyPr/>
          <a:lstStyle/>
          <a:p>
            <a:fld id="{E3F69C03-E978-8D44-81EE-99129B3F6476}" type="slidenum">
              <a:rPr lang="en-US" smtClean="0"/>
              <a:t>‹#›</a:t>
            </a:fld>
            <a:endParaRPr lang="en-US"/>
          </a:p>
        </p:txBody>
      </p:sp>
    </p:spTree>
    <p:extLst>
      <p:ext uri="{BB962C8B-B14F-4D97-AF65-F5344CB8AC3E}">
        <p14:creationId xmlns:p14="http://schemas.microsoft.com/office/powerpoint/2010/main" val="31918700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A63A1D-BDC5-149A-1A1C-7D4A01D5BBF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974D38E-CB18-591C-7B4B-E125556E4C1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04C1698-5AC2-2A80-24FA-220465A0F1D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319D16D-7CC1-7034-C0E0-D45A9022794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DA58E0E-875D-776F-1F81-4E8FD00336B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5142DEF-D0CB-185D-2801-19F10008CC8D}"/>
              </a:ext>
            </a:extLst>
          </p:cNvPr>
          <p:cNvSpPr>
            <a:spLocks noGrp="1"/>
          </p:cNvSpPr>
          <p:nvPr>
            <p:ph type="dt" sz="half" idx="10"/>
          </p:nvPr>
        </p:nvSpPr>
        <p:spPr/>
        <p:txBody>
          <a:bodyPr/>
          <a:lstStyle/>
          <a:p>
            <a:fld id="{365D5FA2-80C2-3D4D-8C01-48255476F3CA}" type="datetimeFigureOut">
              <a:rPr lang="en-US" smtClean="0"/>
              <a:t>10/25/24</a:t>
            </a:fld>
            <a:endParaRPr lang="en-US"/>
          </a:p>
        </p:txBody>
      </p:sp>
      <p:sp>
        <p:nvSpPr>
          <p:cNvPr id="8" name="Footer Placeholder 7">
            <a:extLst>
              <a:ext uri="{FF2B5EF4-FFF2-40B4-BE49-F238E27FC236}">
                <a16:creationId xmlns:a16="http://schemas.microsoft.com/office/drawing/2014/main" id="{F6AAC3D4-92A2-9621-F45F-89E118D463D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E1F58A1-A8A9-C210-3DB5-674DFDD1FA58}"/>
              </a:ext>
            </a:extLst>
          </p:cNvPr>
          <p:cNvSpPr>
            <a:spLocks noGrp="1"/>
          </p:cNvSpPr>
          <p:nvPr>
            <p:ph type="sldNum" sz="quarter" idx="12"/>
          </p:nvPr>
        </p:nvSpPr>
        <p:spPr/>
        <p:txBody>
          <a:bodyPr/>
          <a:lstStyle/>
          <a:p>
            <a:fld id="{E3F69C03-E978-8D44-81EE-99129B3F6476}" type="slidenum">
              <a:rPr lang="en-US" smtClean="0"/>
              <a:t>‹#›</a:t>
            </a:fld>
            <a:endParaRPr lang="en-US"/>
          </a:p>
        </p:txBody>
      </p:sp>
    </p:spTree>
    <p:extLst>
      <p:ext uri="{BB962C8B-B14F-4D97-AF65-F5344CB8AC3E}">
        <p14:creationId xmlns:p14="http://schemas.microsoft.com/office/powerpoint/2010/main" val="14982641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BF1925-0567-EB12-8522-46E287E052F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A01015E-FB19-F8FD-DC09-EDD55940AC66}"/>
              </a:ext>
            </a:extLst>
          </p:cNvPr>
          <p:cNvSpPr>
            <a:spLocks noGrp="1"/>
          </p:cNvSpPr>
          <p:nvPr>
            <p:ph type="dt" sz="half" idx="10"/>
          </p:nvPr>
        </p:nvSpPr>
        <p:spPr/>
        <p:txBody>
          <a:bodyPr/>
          <a:lstStyle/>
          <a:p>
            <a:fld id="{365D5FA2-80C2-3D4D-8C01-48255476F3CA}" type="datetimeFigureOut">
              <a:rPr lang="en-US" smtClean="0"/>
              <a:t>10/25/24</a:t>
            </a:fld>
            <a:endParaRPr lang="en-US"/>
          </a:p>
        </p:txBody>
      </p:sp>
      <p:sp>
        <p:nvSpPr>
          <p:cNvPr id="4" name="Footer Placeholder 3">
            <a:extLst>
              <a:ext uri="{FF2B5EF4-FFF2-40B4-BE49-F238E27FC236}">
                <a16:creationId xmlns:a16="http://schemas.microsoft.com/office/drawing/2014/main" id="{A6B2AF67-112C-EE42-5508-444C8225FDB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DA99033-675E-78C9-F8B9-885433C7DA23}"/>
              </a:ext>
            </a:extLst>
          </p:cNvPr>
          <p:cNvSpPr>
            <a:spLocks noGrp="1"/>
          </p:cNvSpPr>
          <p:nvPr>
            <p:ph type="sldNum" sz="quarter" idx="12"/>
          </p:nvPr>
        </p:nvSpPr>
        <p:spPr/>
        <p:txBody>
          <a:bodyPr/>
          <a:lstStyle/>
          <a:p>
            <a:fld id="{E3F69C03-E978-8D44-81EE-99129B3F6476}" type="slidenum">
              <a:rPr lang="en-US" smtClean="0"/>
              <a:t>‹#›</a:t>
            </a:fld>
            <a:endParaRPr lang="en-US"/>
          </a:p>
        </p:txBody>
      </p:sp>
    </p:spTree>
    <p:extLst>
      <p:ext uri="{BB962C8B-B14F-4D97-AF65-F5344CB8AC3E}">
        <p14:creationId xmlns:p14="http://schemas.microsoft.com/office/powerpoint/2010/main" val="550157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38FBFC-5985-22ED-8C16-E15AF92C19A5}"/>
              </a:ext>
            </a:extLst>
          </p:cNvPr>
          <p:cNvSpPr>
            <a:spLocks noGrp="1"/>
          </p:cNvSpPr>
          <p:nvPr>
            <p:ph type="dt" sz="half" idx="10"/>
          </p:nvPr>
        </p:nvSpPr>
        <p:spPr/>
        <p:txBody>
          <a:bodyPr/>
          <a:lstStyle/>
          <a:p>
            <a:fld id="{365D5FA2-80C2-3D4D-8C01-48255476F3CA}" type="datetimeFigureOut">
              <a:rPr lang="en-US" smtClean="0"/>
              <a:t>10/25/24</a:t>
            </a:fld>
            <a:endParaRPr lang="en-US"/>
          </a:p>
        </p:txBody>
      </p:sp>
      <p:sp>
        <p:nvSpPr>
          <p:cNvPr id="3" name="Footer Placeholder 2">
            <a:extLst>
              <a:ext uri="{FF2B5EF4-FFF2-40B4-BE49-F238E27FC236}">
                <a16:creationId xmlns:a16="http://schemas.microsoft.com/office/drawing/2014/main" id="{082C45BE-F062-4559-DB42-32E0EDE86E4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64F6BB4-3659-DE3B-196D-ECAC7B7F72E3}"/>
              </a:ext>
            </a:extLst>
          </p:cNvPr>
          <p:cNvSpPr>
            <a:spLocks noGrp="1"/>
          </p:cNvSpPr>
          <p:nvPr>
            <p:ph type="sldNum" sz="quarter" idx="12"/>
          </p:nvPr>
        </p:nvSpPr>
        <p:spPr/>
        <p:txBody>
          <a:bodyPr/>
          <a:lstStyle/>
          <a:p>
            <a:fld id="{E3F69C03-E978-8D44-81EE-99129B3F6476}" type="slidenum">
              <a:rPr lang="en-US" smtClean="0"/>
              <a:t>‹#›</a:t>
            </a:fld>
            <a:endParaRPr lang="en-US"/>
          </a:p>
        </p:txBody>
      </p:sp>
    </p:spTree>
    <p:extLst>
      <p:ext uri="{BB962C8B-B14F-4D97-AF65-F5344CB8AC3E}">
        <p14:creationId xmlns:p14="http://schemas.microsoft.com/office/powerpoint/2010/main" val="4953271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B30242-B9D3-C4BA-1927-4FF767A4B3A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A334D47-5299-DCDB-2E6A-D310B0E0C51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810CED1-4D5C-3109-F98C-5A1ED21A644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033B483-E07A-BD47-12D9-07CB42A7A684}"/>
              </a:ext>
            </a:extLst>
          </p:cNvPr>
          <p:cNvSpPr>
            <a:spLocks noGrp="1"/>
          </p:cNvSpPr>
          <p:nvPr>
            <p:ph type="dt" sz="half" idx="10"/>
          </p:nvPr>
        </p:nvSpPr>
        <p:spPr/>
        <p:txBody>
          <a:bodyPr/>
          <a:lstStyle/>
          <a:p>
            <a:fld id="{365D5FA2-80C2-3D4D-8C01-48255476F3CA}" type="datetimeFigureOut">
              <a:rPr lang="en-US" smtClean="0"/>
              <a:t>10/25/24</a:t>
            </a:fld>
            <a:endParaRPr lang="en-US"/>
          </a:p>
        </p:txBody>
      </p:sp>
      <p:sp>
        <p:nvSpPr>
          <p:cNvPr id="6" name="Footer Placeholder 5">
            <a:extLst>
              <a:ext uri="{FF2B5EF4-FFF2-40B4-BE49-F238E27FC236}">
                <a16:creationId xmlns:a16="http://schemas.microsoft.com/office/drawing/2014/main" id="{4E1D03F7-AB4D-3E15-A790-8112B6A92F6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3F7DA69-7BC3-5D63-D3A0-E86AE4F3CD77}"/>
              </a:ext>
            </a:extLst>
          </p:cNvPr>
          <p:cNvSpPr>
            <a:spLocks noGrp="1"/>
          </p:cNvSpPr>
          <p:nvPr>
            <p:ph type="sldNum" sz="quarter" idx="12"/>
          </p:nvPr>
        </p:nvSpPr>
        <p:spPr/>
        <p:txBody>
          <a:bodyPr/>
          <a:lstStyle/>
          <a:p>
            <a:fld id="{E3F69C03-E978-8D44-81EE-99129B3F6476}" type="slidenum">
              <a:rPr lang="en-US" smtClean="0"/>
              <a:t>‹#›</a:t>
            </a:fld>
            <a:endParaRPr lang="en-US"/>
          </a:p>
        </p:txBody>
      </p:sp>
    </p:spTree>
    <p:extLst>
      <p:ext uri="{BB962C8B-B14F-4D97-AF65-F5344CB8AC3E}">
        <p14:creationId xmlns:p14="http://schemas.microsoft.com/office/powerpoint/2010/main" val="5978711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BB01C7-A97B-0DC1-BF34-15DC3767043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0CB6E4E-CBEA-7024-5FA0-4AAD9E35284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F735065-6013-9BBD-40AD-EE44FE2EEB4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CE7AEF4-3777-27B9-BC68-ACC2FCC6CD25}"/>
              </a:ext>
            </a:extLst>
          </p:cNvPr>
          <p:cNvSpPr>
            <a:spLocks noGrp="1"/>
          </p:cNvSpPr>
          <p:nvPr>
            <p:ph type="dt" sz="half" idx="10"/>
          </p:nvPr>
        </p:nvSpPr>
        <p:spPr/>
        <p:txBody>
          <a:bodyPr/>
          <a:lstStyle/>
          <a:p>
            <a:fld id="{365D5FA2-80C2-3D4D-8C01-48255476F3CA}" type="datetimeFigureOut">
              <a:rPr lang="en-US" smtClean="0"/>
              <a:t>10/25/24</a:t>
            </a:fld>
            <a:endParaRPr lang="en-US"/>
          </a:p>
        </p:txBody>
      </p:sp>
      <p:sp>
        <p:nvSpPr>
          <p:cNvPr id="6" name="Footer Placeholder 5">
            <a:extLst>
              <a:ext uri="{FF2B5EF4-FFF2-40B4-BE49-F238E27FC236}">
                <a16:creationId xmlns:a16="http://schemas.microsoft.com/office/drawing/2014/main" id="{1CA8D4EC-B1E9-9728-6167-6A79E9DBE9D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D5DF4F5-BA99-F03A-1D40-EF134C324185}"/>
              </a:ext>
            </a:extLst>
          </p:cNvPr>
          <p:cNvSpPr>
            <a:spLocks noGrp="1"/>
          </p:cNvSpPr>
          <p:nvPr>
            <p:ph type="sldNum" sz="quarter" idx="12"/>
          </p:nvPr>
        </p:nvSpPr>
        <p:spPr/>
        <p:txBody>
          <a:bodyPr/>
          <a:lstStyle/>
          <a:p>
            <a:fld id="{E3F69C03-E978-8D44-81EE-99129B3F6476}" type="slidenum">
              <a:rPr lang="en-US" smtClean="0"/>
              <a:t>‹#›</a:t>
            </a:fld>
            <a:endParaRPr lang="en-US"/>
          </a:p>
        </p:txBody>
      </p:sp>
    </p:spTree>
    <p:extLst>
      <p:ext uri="{BB962C8B-B14F-4D97-AF65-F5344CB8AC3E}">
        <p14:creationId xmlns:p14="http://schemas.microsoft.com/office/powerpoint/2010/main" val="35616721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2914108-BCFF-B616-20AA-1E15956F996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2BED448-EDA4-8819-7106-D9AFC461AE6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3BB8969-6602-0639-7726-02BC7CB6336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365D5FA2-80C2-3D4D-8C01-48255476F3CA}" type="datetimeFigureOut">
              <a:rPr lang="en-US" smtClean="0"/>
              <a:t>10/25/24</a:t>
            </a:fld>
            <a:endParaRPr lang="en-US"/>
          </a:p>
        </p:txBody>
      </p:sp>
      <p:sp>
        <p:nvSpPr>
          <p:cNvPr id="5" name="Footer Placeholder 4">
            <a:extLst>
              <a:ext uri="{FF2B5EF4-FFF2-40B4-BE49-F238E27FC236}">
                <a16:creationId xmlns:a16="http://schemas.microsoft.com/office/drawing/2014/main" id="{54A2E000-0623-ED02-F08B-688DAD14831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9E7E55A5-0AF5-15D3-7A39-F39886FE00D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E3F69C03-E978-8D44-81EE-99129B3F6476}" type="slidenum">
              <a:rPr lang="en-US" smtClean="0"/>
              <a:t>‹#›</a:t>
            </a:fld>
            <a:endParaRPr lang="en-US"/>
          </a:p>
        </p:txBody>
      </p:sp>
    </p:spTree>
    <p:extLst>
      <p:ext uri="{BB962C8B-B14F-4D97-AF65-F5344CB8AC3E}">
        <p14:creationId xmlns:p14="http://schemas.microsoft.com/office/powerpoint/2010/main" val="81416316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Content Placeholder 4">
            <a:extLst>
              <a:ext uri="{FF2B5EF4-FFF2-40B4-BE49-F238E27FC236}">
                <a16:creationId xmlns:a16="http://schemas.microsoft.com/office/drawing/2014/main" id="{5A2397C1-3391-15FB-88CE-CC72FEC1FE4F}"/>
              </a:ext>
            </a:extLst>
          </p:cNvPr>
          <p:cNvPicPr>
            <a:picLocks noGrp="1" noChangeAspect="1"/>
          </p:cNvPicPr>
          <p:nvPr>
            <p:ph idx="1"/>
          </p:nvPr>
        </p:nvPicPr>
        <p:blipFill>
          <a:blip r:embed="rId2"/>
          <a:srcRect t="9907" b="12522"/>
          <a:stretch/>
        </p:blipFill>
        <p:spPr>
          <a:xfrm>
            <a:off x="20" y="1282"/>
            <a:ext cx="12191980" cy="6856718"/>
          </a:xfrm>
          <a:prstGeom prst="rect">
            <a:avLst/>
          </a:prstGeom>
        </p:spPr>
      </p:pic>
    </p:spTree>
    <p:extLst>
      <p:ext uri="{BB962C8B-B14F-4D97-AF65-F5344CB8AC3E}">
        <p14:creationId xmlns:p14="http://schemas.microsoft.com/office/powerpoint/2010/main" val="14302639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E7B79ED-5722-D14A-D594-4EE55A035303}"/>
              </a:ext>
            </a:extLst>
          </p:cNvPr>
          <p:cNvPicPr>
            <a:picLocks noChangeAspect="1"/>
          </p:cNvPicPr>
          <p:nvPr/>
        </p:nvPicPr>
        <p:blipFill>
          <a:blip r:embed="rId2"/>
          <a:stretch>
            <a:fillRect/>
          </a:stretch>
        </p:blipFill>
        <p:spPr>
          <a:xfrm>
            <a:off x="0" y="4435"/>
            <a:ext cx="9454918" cy="6853565"/>
          </a:xfrm>
          <a:prstGeom prst="rect">
            <a:avLst/>
          </a:prstGeom>
        </p:spPr>
      </p:pic>
      <p:sp>
        <p:nvSpPr>
          <p:cNvPr id="6" name="TextBox 5">
            <a:extLst>
              <a:ext uri="{FF2B5EF4-FFF2-40B4-BE49-F238E27FC236}">
                <a16:creationId xmlns:a16="http://schemas.microsoft.com/office/drawing/2014/main" id="{D898AC60-9FAE-E993-737A-96E0CB95C901}"/>
              </a:ext>
            </a:extLst>
          </p:cNvPr>
          <p:cNvSpPr txBox="1"/>
          <p:nvPr/>
        </p:nvSpPr>
        <p:spPr>
          <a:xfrm>
            <a:off x="6250577" y="2844224"/>
            <a:ext cx="6100354" cy="1169551"/>
          </a:xfrm>
          <a:prstGeom prst="rect">
            <a:avLst/>
          </a:prstGeom>
          <a:noFill/>
        </p:spPr>
        <p:txBody>
          <a:bodyPr wrap="square">
            <a:spAutoFit/>
          </a:bodyPr>
          <a:lstStyle/>
          <a:p>
            <a:r>
              <a:rPr lang="en-US" sz="1400" b="1" dirty="0" err="1"/>
              <a:t>InputStream</a:t>
            </a:r>
            <a:r>
              <a:rPr lang="en-US" sz="1400" b="1" dirty="0"/>
              <a:t> </a:t>
            </a:r>
            <a:r>
              <a:rPr lang="en-US" sz="1400" b="1" dirty="0" err="1"/>
              <a:t>fileStream</a:t>
            </a:r>
            <a:r>
              <a:rPr lang="en-US" sz="1400" b="1" dirty="0"/>
              <a:t> = new </a:t>
            </a:r>
            <a:r>
              <a:rPr lang="en-US" sz="1400" b="1" dirty="0" err="1"/>
              <a:t>FileInputStream</a:t>
            </a:r>
            <a:r>
              <a:rPr lang="en-US" sz="1400" b="1" dirty="0"/>
              <a:t>("</a:t>
            </a:r>
            <a:r>
              <a:rPr lang="en-US" sz="1400" b="1" dirty="0" err="1"/>
              <a:t>example.txt</a:t>
            </a:r>
            <a:r>
              <a:rPr lang="en-US" sz="1400" b="1" dirty="0"/>
              <a:t>");</a:t>
            </a:r>
          </a:p>
          <a:p>
            <a:r>
              <a:rPr lang="en-US" sz="1400" b="1" dirty="0" err="1"/>
              <a:t>InputStream</a:t>
            </a:r>
            <a:r>
              <a:rPr lang="en-US" sz="1400" b="1" dirty="0"/>
              <a:t> </a:t>
            </a:r>
            <a:r>
              <a:rPr lang="en-US" sz="1400" b="1" dirty="0" err="1"/>
              <a:t>bufferedStream</a:t>
            </a:r>
            <a:r>
              <a:rPr lang="en-US" sz="1400" b="1" dirty="0"/>
              <a:t> = new </a:t>
            </a:r>
            <a:r>
              <a:rPr lang="en-US" sz="1400" b="1" dirty="0" err="1"/>
              <a:t>BufferedInputStream</a:t>
            </a:r>
            <a:r>
              <a:rPr lang="en-US" sz="1400" b="1" dirty="0"/>
              <a:t>(</a:t>
            </a:r>
            <a:r>
              <a:rPr lang="en-US" sz="1400" b="1" dirty="0" err="1"/>
              <a:t>fileStream</a:t>
            </a:r>
            <a:r>
              <a:rPr lang="en-US" sz="1400" b="1" dirty="0"/>
              <a:t>);</a:t>
            </a:r>
          </a:p>
          <a:p>
            <a:r>
              <a:rPr lang="en-US" sz="1400" b="1" dirty="0" err="1"/>
              <a:t>DataInputStream</a:t>
            </a:r>
            <a:r>
              <a:rPr lang="en-US" sz="1400" b="1" dirty="0"/>
              <a:t> </a:t>
            </a:r>
            <a:r>
              <a:rPr lang="en-US" sz="1400" b="1" dirty="0" err="1"/>
              <a:t>dataStream</a:t>
            </a:r>
            <a:r>
              <a:rPr lang="en-US" sz="1400" b="1" dirty="0"/>
              <a:t> = new </a:t>
            </a:r>
            <a:r>
              <a:rPr lang="en-US" sz="1400" b="1" dirty="0" err="1"/>
              <a:t>DataInputStream</a:t>
            </a:r>
            <a:r>
              <a:rPr lang="en-US" sz="1400" b="1" dirty="0"/>
              <a:t>(</a:t>
            </a:r>
            <a:r>
              <a:rPr lang="en-US" sz="1400" b="1" dirty="0" err="1"/>
              <a:t>bufferedStream</a:t>
            </a:r>
            <a:r>
              <a:rPr lang="en-US" sz="1400" b="1" dirty="0"/>
              <a:t>);</a:t>
            </a:r>
          </a:p>
          <a:p>
            <a:endParaRPr lang="en-US" sz="1400" b="1" dirty="0"/>
          </a:p>
          <a:p>
            <a:r>
              <a:rPr lang="en-US" sz="1400" b="1" dirty="0"/>
              <a:t>int data = </a:t>
            </a:r>
            <a:r>
              <a:rPr lang="en-US" sz="1400" b="1" dirty="0" err="1"/>
              <a:t>dataStream.readInt</a:t>
            </a:r>
            <a:r>
              <a:rPr lang="en-US" sz="1400" b="1" dirty="0"/>
              <a:t>(); stream</a:t>
            </a:r>
          </a:p>
        </p:txBody>
      </p:sp>
    </p:spTree>
    <p:extLst>
      <p:ext uri="{BB962C8B-B14F-4D97-AF65-F5344CB8AC3E}">
        <p14:creationId xmlns:p14="http://schemas.microsoft.com/office/powerpoint/2010/main" val="23972470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descr="A diagram of a decorator&#10;&#10;Description automatically generated">
            <a:extLst>
              <a:ext uri="{FF2B5EF4-FFF2-40B4-BE49-F238E27FC236}">
                <a16:creationId xmlns:a16="http://schemas.microsoft.com/office/drawing/2014/main" id="{E729DEF8-2E6A-8F23-1549-114F19CB9995}"/>
              </a:ext>
            </a:extLst>
          </p:cNvPr>
          <p:cNvPicPr>
            <a:picLocks noGrp="1" noChangeAspect="1"/>
          </p:cNvPicPr>
          <p:nvPr>
            <p:ph idx="1"/>
          </p:nvPr>
        </p:nvPicPr>
        <p:blipFill>
          <a:blip r:embed="rId3"/>
          <a:stretch>
            <a:fillRect/>
          </a:stretch>
        </p:blipFill>
        <p:spPr>
          <a:xfrm>
            <a:off x="1564538" y="0"/>
            <a:ext cx="9261115" cy="6714309"/>
          </a:xfrm>
          <a:prstGeom prst="rect">
            <a:avLst/>
          </a:prstGeom>
        </p:spPr>
      </p:pic>
    </p:spTree>
    <p:extLst>
      <p:ext uri="{BB962C8B-B14F-4D97-AF65-F5344CB8AC3E}">
        <p14:creationId xmlns:p14="http://schemas.microsoft.com/office/powerpoint/2010/main" val="42343307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14FAE585-BA27-1354-DEB9-EBFE6298754C}"/>
              </a:ext>
            </a:extLst>
          </p:cNvPr>
          <p:cNvPicPr>
            <a:picLocks noGrp="1" noChangeAspect="1"/>
          </p:cNvPicPr>
          <p:nvPr>
            <p:ph idx="1"/>
          </p:nvPr>
        </p:nvPicPr>
        <p:blipFill>
          <a:blip r:embed="rId2"/>
          <a:stretch>
            <a:fillRect/>
          </a:stretch>
        </p:blipFill>
        <p:spPr>
          <a:xfrm>
            <a:off x="2253885" y="643466"/>
            <a:ext cx="7684230" cy="5571067"/>
          </a:xfrm>
          <a:prstGeom prst="rect">
            <a:avLst/>
          </a:prstGeom>
        </p:spPr>
      </p:pic>
    </p:spTree>
    <p:extLst>
      <p:ext uri="{BB962C8B-B14F-4D97-AF65-F5344CB8AC3E}">
        <p14:creationId xmlns:p14="http://schemas.microsoft.com/office/powerpoint/2010/main" val="36656536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95740F-C9FC-F277-23D1-D8369AD3A13F}"/>
              </a:ext>
            </a:extLst>
          </p:cNvPr>
          <p:cNvSpPr>
            <a:spLocks noGrp="1"/>
          </p:cNvSpPr>
          <p:nvPr>
            <p:ph type="title"/>
          </p:nvPr>
        </p:nvSpPr>
        <p:spPr/>
        <p:txBody>
          <a:bodyPr/>
          <a:lstStyle/>
          <a:p>
            <a:pPr algn="ctr"/>
            <a:r>
              <a:rPr lang="en-US" b="1" dirty="0"/>
              <a:t>Component Interface (Tea)</a:t>
            </a:r>
          </a:p>
        </p:txBody>
      </p:sp>
      <p:sp>
        <p:nvSpPr>
          <p:cNvPr id="5" name="TextBox 4">
            <a:extLst>
              <a:ext uri="{FF2B5EF4-FFF2-40B4-BE49-F238E27FC236}">
                <a16:creationId xmlns:a16="http://schemas.microsoft.com/office/drawing/2014/main" id="{BF6C6FE9-2604-97F0-2906-BB74DDFB9BB7}"/>
              </a:ext>
            </a:extLst>
          </p:cNvPr>
          <p:cNvSpPr txBox="1"/>
          <p:nvPr/>
        </p:nvSpPr>
        <p:spPr>
          <a:xfrm>
            <a:off x="3798322" y="2260983"/>
            <a:ext cx="8196943" cy="1754326"/>
          </a:xfrm>
          <a:prstGeom prst="rect">
            <a:avLst/>
          </a:prstGeom>
          <a:noFill/>
        </p:spPr>
        <p:txBody>
          <a:bodyPr wrap="square">
            <a:spAutoFit/>
          </a:bodyPr>
          <a:lstStyle/>
          <a:p>
            <a:r>
              <a:rPr lang="en-US" dirty="0"/>
              <a:t>class </a:t>
            </a:r>
            <a:r>
              <a:rPr lang="en-US" b="1" dirty="0"/>
              <a:t>Tea</a:t>
            </a:r>
            <a:r>
              <a:rPr lang="en-US" dirty="0"/>
              <a:t> {</a:t>
            </a:r>
          </a:p>
          <a:p>
            <a:r>
              <a:rPr lang="en-US" dirty="0"/>
              <a:t>public:</a:t>
            </a:r>
          </a:p>
          <a:p>
            <a:r>
              <a:rPr lang="en-US" dirty="0"/>
              <a:t>    virtual ~Tea() = default;</a:t>
            </a:r>
          </a:p>
          <a:p>
            <a:r>
              <a:rPr lang="en-US" dirty="0"/>
              <a:t>    virtual std::string </a:t>
            </a:r>
            <a:r>
              <a:rPr lang="en-US" b="1" dirty="0"/>
              <a:t>description</a:t>
            </a:r>
            <a:r>
              <a:rPr lang="en-US" dirty="0"/>
              <a:t>() const = 0;  </a:t>
            </a:r>
            <a:r>
              <a:rPr lang="en-US" sz="1400" dirty="0"/>
              <a:t>// Pure virtual function for description</a:t>
            </a:r>
            <a:endParaRPr lang="en-US" dirty="0"/>
          </a:p>
          <a:p>
            <a:r>
              <a:rPr lang="en-US" dirty="0"/>
              <a:t>    virtual double </a:t>
            </a:r>
            <a:r>
              <a:rPr lang="en-US" b="1" dirty="0"/>
              <a:t>cost</a:t>
            </a:r>
            <a:r>
              <a:rPr lang="en-US" dirty="0"/>
              <a:t>() const = 0;              </a:t>
            </a:r>
            <a:r>
              <a:rPr lang="en-US" sz="1400" dirty="0"/>
              <a:t>// Pure virtual function for cost</a:t>
            </a:r>
            <a:endParaRPr lang="en-US" dirty="0"/>
          </a:p>
          <a:p>
            <a:r>
              <a:rPr lang="en-US" dirty="0"/>
              <a:t>};</a:t>
            </a:r>
          </a:p>
        </p:txBody>
      </p:sp>
      <p:pic>
        <p:nvPicPr>
          <p:cNvPr id="7170" name="Picture 2" descr="A realistic ceramic tea cup designed for matcha tea, featuring a traditional Japanese style with a smooth, earthy glaze in natural tones like deep greens and browns. The cup is empty, placed on a wooden surface with a small amount of vibrant green matcha powder sprinkled beside it, giving a traditional and authentic feel. The background is softly blurred, highlighting the rustic texture and elegance of the tea cup.">
            <a:extLst>
              <a:ext uri="{FF2B5EF4-FFF2-40B4-BE49-F238E27FC236}">
                <a16:creationId xmlns:a16="http://schemas.microsoft.com/office/drawing/2014/main" id="{57933999-0CF9-6DCE-ACAE-B1007627F4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6735" y="1801091"/>
            <a:ext cx="3255818" cy="32558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69475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8474C3-4582-14CC-8A32-1041036DC24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43959A2-A01B-FD9C-9894-A648995BF53C}"/>
              </a:ext>
            </a:extLst>
          </p:cNvPr>
          <p:cNvSpPr>
            <a:spLocks noGrp="1"/>
          </p:cNvSpPr>
          <p:nvPr>
            <p:ph type="title"/>
          </p:nvPr>
        </p:nvSpPr>
        <p:spPr/>
        <p:txBody>
          <a:bodyPr/>
          <a:lstStyle/>
          <a:p>
            <a:pPr algn="ctr"/>
            <a:r>
              <a:rPr lang="en-US" b="1" dirty="0"/>
              <a:t>Concrete Component (Matcha)</a:t>
            </a:r>
          </a:p>
        </p:txBody>
      </p:sp>
      <p:sp>
        <p:nvSpPr>
          <p:cNvPr id="4" name="TextBox 3">
            <a:extLst>
              <a:ext uri="{FF2B5EF4-FFF2-40B4-BE49-F238E27FC236}">
                <a16:creationId xmlns:a16="http://schemas.microsoft.com/office/drawing/2014/main" id="{95E22517-9C0B-9B09-6AA5-9B580F2AAA70}"/>
              </a:ext>
            </a:extLst>
          </p:cNvPr>
          <p:cNvSpPr txBox="1"/>
          <p:nvPr/>
        </p:nvSpPr>
        <p:spPr>
          <a:xfrm>
            <a:off x="4343400" y="2136338"/>
            <a:ext cx="6903720" cy="3139321"/>
          </a:xfrm>
          <a:prstGeom prst="rect">
            <a:avLst/>
          </a:prstGeom>
          <a:noFill/>
        </p:spPr>
        <p:txBody>
          <a:bodyPr wrap="square">
            <a:spAutoFit/>
          </a:bodyPr>
          <a:lstStyle/>
          <a:p>
            <a:r>
              <a:rPr lang="en-US" dirty="0"/>
              <a:t>class </a:t>
            </a:r>
            <a:r>
              <a:rPr lang="en-US" b="1" dirty="0"/>
              <a:t>Matcha</a:t>
            </a:r>
            <a:r>
              <a:rPr lang="en-US" dirty="0"/>
              <a:t> : public </a:t>
            </a:r>
            <a:r>
              <a:rPr lang="en-US" b="1" dirty="0"/>
              <a:t>Tea</a:t>
            </a:r>
            <a:r>
              <a:rPr lang="en-US" dirty="0"/>
              <a:t> {</a:t>
            </a:r>
          </a:p>
          <a:p>
            <a:r>
              <a:rPr lang="en-US" dirty="0"/>
              <a:t>public:</a:t>
            </a:r>
          </a:p>
          <a:p>
            <a:endParaRPr lang="en-US" dirty="0"/>
          </a:p>
          <a:p>
            <a:r>
              <a:rPr lang="en-US" dirty="0"/>
              <a:t>    std::string </a:t>
            </a:r>
            <a:r>
              <a:rPr lang="en-US" b="1" dirty="0"/>
              <a:t>description</a:t>
            </a:r>
            <a:r>
              <a:rPr lang="en-US" dirty="0"/>
              <a:t>() const override {</a:t>
            </a:r>
          </a:p>
          <a:p>
            <a:r>
              <a:rPr lang="en-US" dirty="0"/>
              <a:t>        return "Matcha Tea";</a:t>
            </a:r>
          </a:p>
          <a:p>
            <a:r>
              <a:rPr lang="en-US" dirty="0"/>
              <a:t>    }</a:t>
            </a:r>
          </a:p>
          <a:p>
            <a:endParaRPr lang="en-US" dirty="0"/>
          </a:p>
          <a:p>
            <a:r>
              <a:rPr lang="en-US" dirty="0"/>
              <a:t>    double </a:t>
            </a:r>
            <a:r>
              <a:rPr lang="en-US" b="1" dirty="0"/>
              <a:t>cost</a:t>
            </a:r>
            <a:r>
              <a:rPr lang="en-US" dirty="0"/>
              <a:t>() const override {</a:t>
            </a:r>
          </a:p>
          <a:p>
            <a:r>
              <a:rPr lang="en-US" dirty="0"/>
              <a:t>        return 3.00;</a:t>
            </a:r>
          </a:p>
          <a:p>
            <a:r>
              <a:rPr lang="en-US" dirty="0"/>
              <a:t>    }</a:t>
            </a:r>
          </a:p>
          <a:p>
            <a:r>
              <a:rPr lang="en-US" dirty="0"/>
              <a:t>};</a:t>
            </a:r>
          </a:p>
        </p:txBody>
      </p:sp>
      <p:pic>
        <p:nvPicPr>
          <p:cNvPr id="6" name="Picture 2" descr="A simple and elegant image of a cup of matcha tea, with a vibrant green color in a ceramic cup. The cup is on a wooden table with a bamboo whisk next to it, and a small heap of matcha powder beside the cup. The background is minimal, emphasizing the calming, natural look of the matcha. The image should feel serene and inviting.">
            <a:extLst>
              <a:ext uri="{FF2B5EF4-FFF2-40B4-BE49-F238E27FC236}">
                <a16:creationId xmlns:a16="http://schemas.microsoft.com/office/drawing/2014/main" id="{5CDE693D-5D32-567E-A469-2105CA32FB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233" r="7879"/>
          <a:stretch/>
        </p:blipFill>
        <p:spPr bwMode="auto">
          <a:xfrm>
            <a:off x="300678" y="1940224"/>
            <a:ext cx="3171803" cy="35683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10831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A80AC8-D1FE-AB3B-BD17-D60C2AD330DF}"/>
              </a:ext>
            </a:extLst>
          </p:cNvPr>
          <p:cNvSpPr>
            <a:spLocks noGrp="1"/>
          </p:cNvSpPr>
          <p:nvPr>
            <p:ph type="title"/>
          </p:nvPr>
        </p:nvSpPr>
        <p:spPr/>
        <p:txBody>
          <a:bodyPr/>
          <a:lstStyle/>
          <a:p>
            <a:pPr algn="ctr"/>
            <a:r>
              <a:rPr lang="en-US" b="1" dirty="0"/>
              <a:t>Decorator Abstract Class (</a:t>
            </a:r>
            <a:r>
              <a:rPr lang="en-US" b="1" dirty="0" err="1"/>
              <a:t>IngredientDecorator</a:t>
            </a:r>
            <a:r>
              <a:rPr lang="en-US" b="1" dirty="0"/>
              <a:t>)</a:t>
            </a:r>
          </a:p>
        </p:txBody>
      </p:sp>
      <p:sp>
        <p:nvSpPr>
          <p:cNvPr id="5" name="TextBox 4">
            <a:extLst>
              <a:ext uri="{FF2B5EF4-FFF2-40B4-BE49-F238E27FC236}">
                <a16:creationId xmlns:a16="http://schemas.microsoft.com/office/drawing/2014/main" id="{7C9A6A96-3E7F-1016-9F41-39B5C834A945}"/>
              </a:ext>
            </a:extLst>
          </p:cNvPr>
          <p:cNvSpPr txBox="1"/>
          <p:nvPr/>
        </p:nvSpPr>
        <p:spPr>
          <a:xfrm>
            <a:off x="3847011" y="2413337"/>
            <a:ext cx="7909560" cy="2308324"/>
          </a:xfrm>
          <a:prstGeom prst="rect">
            <a:avLst/>
          </a:prstGeom>
          <a:noFill/>
        </p:spPr>
        <p:txBody>
          <a:bodyPr wrap="square">
            <a:spAutoFit/>
          </a:bodyPr>
          <a:lstStyle/>
          <a:p>
            <a:r>
              <a:rPr lang="en-US" dirty="0"/>
              <a:t>class </a:t>
            </a:r>
            <a:r>
              <a:rPr lang="en-US" b="1" dirty="0" err="1"/>
              <a:t>IngredientDecorator</a:t>
            </a:r>
            <a:r>
              <a:rPr lang="en-US" dirty="0"/>
              <a:t> : public Tea {</a:t>
            </a:r>
          </a:p>
          <a:p>
            <a:endParaRPr lang="en-US" dirty="0"/>
          </a:p>
          <a:p>
            <a:r>
              <a:rPr lang="en-US" dirty="0"/>
              <a:t>protected:</a:t>
            </a:r>
          </a:p>
          <a:p>
            <a:r>
              <a:rPr lang="en-US" dirty="0"/>
              <a:t>    std::</a:t>
            </a:r>
            <a:r>
              <a:rPr lang="en-US" dirty="0" err="1"/>
              <a:t>shared_ptr</a:t>
            </a:r>
            <a:r>
              <a:rPr lang="en-US" dirty="0"/>
              <a:t>&lt;Tea&gt; tea;  </a:t>
            </a:r>
            <a:r>
              <a:rPr lang="en-US" sz="1400" dirty="0"/>
              <a:t>// Holds the tea to be decorated</a:t>
            </a:r>
          </a:p>
          <a:p>
            <a:endParaRPr lang="en-US" dirty="0"/>
          </a:p>
          <a:p>
            <a:r>
              <a:rPr lang="en-US" dirty="0"/>
              <a:t>public:</a:t>
            </a:r>
          </a:p>
          <a:p>
            <a:r>
              <a:rPr lang="en-US" dirty="0"/>
              <a:t>    </a:t>
            </a:r>
            <a:r>
              <a:rPr lang="en-US" b="1" dirty="0" err="1"/>
              <a:t>IngredientDecorator</a:t>
            </a:r>
            <a:r>
              <a:rPr lang="en-US" dirty="0"/>
              <a:t>(std::</a:t>
            </a:r>
            <a:r>
              <a:rPr lang="en-US" dirty="0" err="1"/>
              <a:t>shared_ptr</a:t>
            </a:r>
            <a:r>
              <a:rPr lang="en-US" dirty="0"/>
              <a:t>&lt;Tea&gt; t) : tea(t) {}</a:t>
            </a:r>
          </a:p>
          <a:p>
            <a:r>
              <a:rPr lang="en-US" dirty="0"/>
              <a:t>};</a:t>
            </a:r>
          </a:p>
        </p:txBody>
      </p:sp>
      <p:pic>
        <p:nvPicPr>
          <p:cNvPr id="10242" name="Picture 2" descr="A realistic arrangement of matcha toppings including a jar of almond milk, a small bowl of honey, and a sprinkle of cinnamon, placed on a rustic wooden surface. The setup has a warm, inviting feel, with natural light highlighting each ingredient's texture and color. Background is softly blurred to focus attention on these elements, giving a minimalist and cozy appearance.">
            <a:extLst>
              <a:ext uri="{FF2B5EF4-FFF2-40B4-BE49-F238E27FC236}">
                <a16:creationId xmlns:a16="http://schemas.microsoft.com/office/drawing/2014/main" id="{F76248E0-2B51-BCB0-5FB7-40384F93B2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5429" y="2008862"/>
            <a:ext cx="3117273" cy="31172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03327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7237B4-F0DC-DCBE-80A5-EE6350F3F195}"/>
              </a:ext>
            </a:extLst>
          </p:cNvPr>
          <p:cNvSpPr>
            <a:spLocks noGrp="1"/>
          </p:cNvSpPr>
          <p:nvPr>
            <p:ph type="title"/>
          </p:nvPr>
        </p:nvSpPr>
        <p:spPr/>
        <p:txBody>
          <a:bodyPr/>
          <a:lstStyle/>
          <a:p>
            <a:pPr algn="ctr"/>
            <a:r>
              <a:rPr lang="en-US" b="1" dirty="0"/>
              <a:t>Concrete Decorators</a:t>
            </a:r>
          </a:p>
        </p:txBody>
      </p:sp>
      <p:sp>
        <p:nvSpPr>
          <p:cNvPr id="5" name="TextBox 4">
            <a:extLst>
              <a:ext uri="{FF2B5EF4-FFF2-40B4-BE49-F238E27FC236}">
                <a16:creationId xmlns:a16="http://schemas.microsoft.com/office/drawing/2014/main" id="{24018425-8842-AFA9-998C-CBEBBCAF420E}"/>
              </a:ext>
            </a:extLst>
          </p:cNvPr>
          <p:cNvSpPr txBox="1"/>
          <p:nvPr/>
        </p:nvSpPr>
        <p:spPr>
          <a:xfrm>
            <a:off x="4029891" y="1987289"/>
            <a:ext cx="7478486" cy="3416320"/>
          </a:xfrm>
          <a:prstGeom prst="rect">
            <a:avLst/>
          </a:prstGeom>
          <a:noFill/>
        </p:spPr>
        <p:txBody>
          <a:bodyPr wrap="square">
            <a:spAutoFit/>
          </a:bodyPr>
          <a:lstStyle/>
          <a:p>
            <a:r>
              <a:rPr lang="en-US" dirty="0"/>
              <a:t>class </a:t>
            </a:r>
            <a:r>
              <a:rPr lang="en-US" b="1" dirty="0"/>
              <a:t>Honey</a:t>
            </a:r>
            <a:r>
              <a:rPr lang="en-US" dirty="0"/>
              <a:t> : public </a:t>
            </a:r>
            <a:r>
              <a:rPr lang="en-US" b="1" dirty="0" err="1"/>
              <a:t>IngredientDecorator</a:t>
            </a:r>
            <a:r>
              <a:rPr lang="en-US" dirty="0"/>
              <a:t> {</a:t>
            </a:r>
          </a:p>
          <a:p>
            <a:r>
              <a:rPr lang="en-US" dirty="0"/>
              <a:t>public:</a:t>
            </a:r>
          </a:p>
          <a:p>
            <a:r>
              <a:rPr lang="en-US" dirty="0"/>
              <a:t>    Honey(std::</a:t>
            </a:r>
            <a:r>
              <a:rPr lang="en-US" dirty="0" err="1"/>
              <a:t>shared_ptr</a:t>
            </a:r>
            <a:r>
              <a:rPr lang="en-US" dirty="0"/>
              <a:t>&lt;Tea&gt; t) : </a:t>
            </a:r>
            <a:r>
              <a:rPr lang="en-US" dirty="0" err="1"/>
              <a:t>IngredientDecorator</a:t>
            </a:r>
            <a:r>
              <a:rPr lang="en-US" dirty="0"/>
              <a:t>(t) {}</a:t>
            </a:r>
          </a:p>
          <a:p>
            <a:r>
              <a:rPr lang="en-US" dirty="0"/>
              <a:t>    </a:t>
            </a:r>
          </a:p>
          <a:p>
            <a:r>
              <a:rPr lang="en-US" dirty="0"/>
              <a:t>    std::string </a:t>
            </a:r>
            <a:r>
              <a:rPr lang="en-US" b="1" dirty="0"/>
              <a:t>description</a:t>
            </a:r>
            <a:r>
              <a:rPr lang="en-US" dirty="0"/>
              <a:t>() const override {</a:t>
            </a:r>
          </a:p>
          <a:p>
            <a:r>
              <a:rPr lang="en-US" dirty="0"/>
              <a:t>        return tea-&gt;description() + ", Honey";  // Adds Honey to description</a:t>
            </a:r>
          </a:p>
          <a:p>
            <a:r>
              <a:rPr lang="en-US" dirty="0"/>
              <a:t>    }</a:t>
            </a:r>
          </a:p>
          <a:p>
            <a:r>
              <a:rPr lang="en-US" dirty="0"/>
              <a:t>    </a:t>
            </a:r>
          </a:p>
          <a:p>
            <a:r>
              <a:rPr lang="en-US" dirty="0"/>
              <a:t>    double </a:t>
            </a:r>
            <a:r>
              <a:rPr lang="en-US" b="1" dirty="0"/>
              <a:t>cost</a:t>
            </a:r>
            <a:r>
              <a:rPr lang="en-US" dirty="0"/>
              <a:t>() const override {</a:t>
            </a:r>
          </a:p>
          <a:p>
            <a:r>
              <a:rPr lang="en-US" dirty="0"/>
              <a:t>        return tea-&gt;cost() + 0.50;  // Adds Honey's cost</a:t>
            </a:r>
          </a:p>
          <a:p>
            <a:r>
              <a:rPr lang="en-US" dirty="0"/>
              <a:t>    }</a:t>
            </a:r>
          </a:p>
          <a:p>
            <a:r>
              <a:rPr lang="en-US" dirty="0"/>
              <a:t>};</a:t>
            </a:r>
          </a:p>
        </p:txBody>
      </p:sp>
      <p:pic>
        <p:nvPicPr>
          <p:cNvPr id="11266" name="Picture 2" descr="A realistic close-up of honey in a small glass bowl with a honey dipper resting beside it, placed on a rustic wooden surface. The honey has a rich golden color, with a warm, natural light reflecting on its surface to highlight its texture. The background is softly blurred to focus on the honey, giving the image a cozy and minimalist feel.">
            <a:extLst>
              <a:ext uri="{FF2B5EF4-FFF2-40B4-BE49-F238E27FC236}">
                <a16:creationId xmlns:a16="http://schemas.microsoft.com/office/drawing/2014/main" id="{29E43DB7-8E48-42F2-05F8-49CEDD5AC3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7818" y="1987289"/>
            <a:ext cx="3186112" cy="31861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90149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B62223-7DC9-C72D-5534-3EA53C8CD92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E85582A-F331-8752-2E98-E720EE1B17BC}"/>
              </a:ext>
            </a:extLst>
          </p:cNvPr>
          <p:cNvSpPr>
            <a:spLocks noGrp="1"/>
          </p:cNvSpPr>
          <p:nvPr>
            <p:ph type="title"/>
          </p:nvPr>
        </p:nvSpPr>
        <p:spPr/>
        <p:txBody>
          <a:bodyPr/>
          <a:lstStyle/>
          <a:p>
            <a:pPr algn="ctr"/>
            <a:r>
              <a:rPr lang="en-US" b="1" dirty="0"/>
              <a:t>Concrete Decorators</a:t>
            </a:r>
          </a:p>
        </p:txBody>
      </p:sp>
      <p:sp>
        <p:nvSpPr>
          <p:cNvPr id="5" name="TextBox 4">
            <a:extLst>
              <a:ext uri="{FF2B5EF4-FFF2-40B4-BE49-F238E27FC236}">
                <a16:creationId xmlns:a16="http://schemas.microsoft.com/office/drawing/2014/main" id="{D87AA21F-E4DD-1505-A47A-D8D2B831B33A}"/>
              </a:ext>
            </a:extLst>
          </p:cNvPr>
          <p:cNvSpPr txBox="1"/>
          <p:nvPr/>
        </p:nvSpPr>
        <p:spPr>
          <a:xfrm>
            <a:off x="4029891" y="1987289"/>
            <a:ext cx="7478486" cy="3416320"/>
          </a:xfrm>
          <a:prstGeom prst="rect">
            <a:avLst/>
          </a:prstGeom>
          <a:noFill/>
        </p:spPr>
        <p:txBody>
          <a:bodyPr wrap="square">
            <a:spAutoFit/>
          </a:bodyPr>
          <a:lstStyle/>
          <a:p>
            <a:r>
              <a:rPr lang="en-US" dirty="0"/>
              <a:t>class </a:t>
            </a:r>
            <a:r>
              <a:rPr lang="en-US" b="1" dirty="0" err="1"/>
              <a:t>AlmondMilk</a:t>
            </a:r>
            <a:r>
              <a:rPr lang="en-US" dirty="0"/>
              <a:t> : public </a:t>
            </a:r>
            <a:r>
              <a:rPr lang="en-US" b="1" dirty="0" err="1"/>
              <a:t>IngredientDecorator</a:t>
            </a:r>
            <a:r>
              <a:rPr lang="en-US" dirty="0"/>
              <a:t> {</a:t>
            </a:r>
          </a:p>
          <a:p>
            <a:r>
              <a:rPr lang="en-US" dirty="0"/>
              <a:t>public:</a:t>
            </a:r>
          </a:p>
          <a:p>
            <a:r>
              <a:rPr lang="en-US" dirty="0"/>
              <a:t>    </a:t>
            </a:r>
            <a:r>
              <a:rPr lang="en-US" dirty="0" err="1"/>
              <a:t>AlmondMilk</a:t>
            </a:r>
            <a:r>
              <a:rPr lang="en-US" dirty="0"/>
              <a:t>(std::</a:t>
            </a:r>
            <a:r>
              <a:rPr lang="en-US" dirty="0" err="1"/>
              <a:t>shared_ptr</a:t>
            </a:r>
            <a:r>
              <a:rPr lang="en-US" dirty="0"/>
              <a:t>&lt;Tea&gt; t) : </a:t>
            </a:r>
            <a:r>
              <a:rPr lang="en-US" dirty="0" err="1"/>
              <a:t>IngredientDecorator</a:t>
            </a:r>
            <a:r>
              <a:rPr lang="en-US" dirty="0"/>
              <a:t>(t) {}</a:t>
            </a:r>
          </a:p>
          <a:p>
            <a:endParaRPr lang="en-US" dirty="0"/>
          </a:p>
          <a:p>
            <a:r>
              <a:rPr lang="en-US" dirty="0"/>
              <a:t>    std::string description() const override {</a:t>
            </a:r>
          </a:p>
          <a:p>
            <a:r>
              <a:rPr lang="en-US" dirty="0"/>
              <a:t>        return tea-&gt;description() + ", Almond Milk";  </a:t>
            </a:r>
            <a:r>
              <a:rPr lang="en-US" sz="1400" dirty="0"/>
              <a:t>// Adds Almond Milk to description</a:t>
            </a:r>
            <a:endParaRPr lang="en-US" dirty="0"/>
          </a:p>
          <a:p>
            <a:r>
              <a:rPr lang="en-US" dirty="0"/>
              <a:t>    }</a:t>
            </a:r>
          </a:p>
          <a:p>
            <a:r>
              <a:rPr lang="en-US" dirty="0"/>
              <a:t>    </a:t>
            </a:r>
          </a:p>
          <a:p>
            <a:r>
              <a:rPr lang="en-US" dirty="0"/>
              <a:t>    double cost() const override {</a:t>
            </a:r>
          </a:p>
          <a:p>
            <a:r>
              <a:rPr lang="en-US" dirty="0"/>
              <a:t>        return tea-&gt;cost() + 0.75;  // Adds Almond Milk's cost</a:t>
            </a:r>
          </a:p>
          <a:p>
            <a:r>
              <a:rPr lang="en-US" dirty="0"/>
              <a:t>    }</a:t>
            </a:r>
          </a:p>
          <a:p>
            <a:r>
              <a:rPr lang="en-US" dirty="0"/>
              <a:t>};</a:t>
            </a:r>
          </a:p>
        </p:txBody>
      </p:sp>
      <p:pic>
        <p:nvPicPr>
          <p:cNvPr id="13314" name="Picture 2" descr="A realistic close-up of a glass of almond milk, placed on a rustic wooden surface. The almond milk appears creamy and smooth, with natural light highlighting its texture. The background is softly blurred to keep focus on the almond milk, creating a minimalist and cozy scene.">
            <a:extLst>
              <a:ext uri="{FF2B5EF4-FFF2-40B4-BE49-F238E27FC236}">
                <a16:creationId xmlns:a16="http://schemas.microsoft.com/office/drawing/2014/main" id="{06EA5FE9-8285-E0D6-07F0-CFF2EA8A2B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0618" y="1987289"/>
            <a:ext cx="3675169" cy="36751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86903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C8B461-7F0B-F3D3-53A8-7DE860A40A1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A67C963-24AE-113C-85E3-8AB3C4047766}"/>
              </a:ext>
            </a:extLst>
          </p:cNvPr>
          <p:cNvSpPr>
            <a:spLocks noGrp="1"/>
          </p:cNvSpPr>
          <p:nvPr>
            <p:ph type="title"/>
          </p:nvPr>
        </p:nvSpPr>
        <p:spPr/>
        <p:txBody>
          <a:bodyPr/>
          <a:lstStyle/>
          <a:p>
            <a:pPr algn="ctr"/>
            <a:r>
              <a:rPr lang="en-US" b="1" dirty="0"/>
              <a:t>Concrete Decorators</a:t>
            </a:r>
          </a:p>
        </p:txBody>
      </p:sp>
      <p:sp>
        <p:nvSpPr>
          <p:cNvPr id="5" name="TextBox 4">
            <a:extLst>
              <a:ext uri="{FF2B5EF4-FFF2-40B4-BE49-F238E27FC236}">
                <a16:creationId xmlns:a16="http://schemas.microsoft.com/office/drawing/2014/main" id="{F8D4F0EE-92BD-A3F4-BE7B-092941EA9A57}"/>
              </a:ext>
            </a:extLst>
          </p:cNvPr>
          <p:cNvSpPr txBox="1"/>
          <p:nvPr/>
        </p:nvSpPr>
        <p:spPr>
          <a:xfrm>
            <a:off x="4029891" y="1987289"/>
            <a:ext cx="7478486" cy="3416320"/>
          </a:xfrm>
          <a:prstGeom prst="rect">
            <a:avLst/>
          </a:prstGeom>
          <a:noFill/>
        </p:spPr>
        <p:txBody>
          <a:bodyPr wrap="square">
            <a:spAutoFit/>
          </a:bodyPr>
          <a:lstStyle/>
          <a:p>
            <a:r>
              <a:rPr lang="en-US" dirty="0"/>
              <a:t>class </a:t>
            </a:r>
            <a:r>
              <a:rPr lang="en-US" b="1" dirty="0"/>
              <a:t>Cinnamon</a:t>
            </a:r>
            <a:r>
              <a:rPr lang="en-US" dirty="0"/>
              <a:t> : public </a:t>
            </a:r>
            <a:r>
              <a:rPr lang="en-US" b="1" dirty="0" err="1"/>
              <a:t>IngredientDecorator</a:t>
            </a:r>
            <a:r>
              <a:rPr lang="en-US" dirty="0"/>
              <a:t> {</a:t>
            </a:r>
          </a:p>
          <a:p>
            <a:r>
              <a:rPr lang="en-US" dirty="0"/>
              <a:t>public:</a:t>
            </a:r>
          </a:p>
          <a:p>
            <a:r>
              <a:rPr lang="en-US" dirty="0"/>
              <a:t>    Cinnamon(std::</a:t>
            </a:r>
            <a:r>
              <a:rPr lang="en-US" dirty="0" err="1"/>
              <a:t>shared_ptr</a:t>
            </a:r>
            <a:r>
              <a:rPr lang="en-US" dirty="0"/>
              <a:t>&lt;Tea&gt; t) : </a:t>
            </a:r>
            <a:r>
              <a:rPr lang="en-US" dirty="0" err="1"/>
              <a:t>IngredientDecorator</a:t>
            </a:r>
            <a:r>
              <a:rPr lang="en-US" dirty="0"/>
              <a:t>(t) {}</a:t>
            </a:r>
          </a:p>
          <a:p>
            <a:endParaRPr lang="en-US" dirty="0"/>
          </a:p>
          <a:p>
            <a:r>
              <a:rPr lang="en-US" dirty="0"/>
              <a:t>    std::string </a:t>
            </a:r>
            <a:r>
              <a:rPr lang="en-US" b="1" dirty="0"/>
              <a:t>description</a:t>
            </a:r>
            <a:r>
              <a:rPr lang="en-US" dirty="0"/>
              <a:t>() const override {</a:t>
            </a:r>
          </a:p>
          <a:p>
            <a:r>
              <a:rPr lang="en-US" dirty="0"/>
              <a:t>        return tea-&gt;description() + ", Cinnamon";  </a:t>
            </a:r>
            <a:r>
              <a:rPr lang="en-US" sz="1400" dirty="0"/>
              <a:t>// Adds Cinnamon to description</a:t>
            </a:r>
            <a:endParaRPr lang="en-US" dirty="0"/>
          </a:p>
          <a:p>
            <a:r>
              <a:rPr lang="en-US" dirty="0"/>
              <a:t>    }</a:t>
            </a:r>
          </a:p>
          <a:p>
            <a:r>
              <a:rPr lang="en-US" dirty="0"/>
              <a:t>    </a:t>
            </a:r>
          </a:p>
          <a:p>
            <a:r>
              <a:rPr lang="en-US" dirty="0"/>
              <a:t>    double </a:t>
            </a:r>
            <a:r>
              <a:rPr lang="en-US" b="1" dirty="0"/>
              <a:t>cost</a:t>
            </a:r>
            <a:r>
              <a:rPr lang="en-US" dirty="0"/>
              <a:t>() const override {</a:t>
            </a:r>
          </a:p>
          <a:p>
            <a:r>
              <a:rPr lang="en-US" dirty="0"/>
              <a:t>        return tea-&gt;cost() + 0.25;  // Adds Cinnamon's cost</a:t>
            </a:r>
          </a:p>
          <a:p>
            <a:r>
              <a:rPr lang="en-US" dirty="0"/>
              <a:t>    }</a:t>
            </a:r>
          </a:p>
          <a:p>
            <a:r>
              <a:rPr lang="en-US" dirty="0"/>
              <a:t>};</a:t>
            </a:r>
          </a:p>
        </p:txBody>
      </p:sp>
      <p:pic>
        <p:nvPicPr>
          <p:cNvPr id="15362" name="Picture 2" descr="A realistic close-up of ground cinnamon in a small rustic bowl with a few cinnamon sticks beside it, placed on a wooden surface. The rich brown color of the cinnamon powder and sticks contrasts with the rustic background. The scene is warmly lit with natural light, focusing on the texture of the cinnamon and creating a cozy, inviting atmosphere.">
            <a:extLst>
              <a:ext uri="{FF2B5EF4-FFF2-40B4-BE49-F238E27FC236}">
                <a16:creationId xmlns:a16="http://schemas.microsoft.com/office/drawing/2014/main" id="{A9C4087D-72D5-354D-2AD3-284137D332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473" y="1880503"/>
            <a:ext cx="3629891" cy="36298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95273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5B1CF8-903A-F267-8BF6-3C238FEAA783}"/>
              </a:ext>
            </a:extLst>
          </p:cNvPr>
          <p:cNvSpPr>
            <a:spLocks noGrp="1"/>
          </p:cNvSpPr>
          <p:nvPr>
            <p:ph type="title"/>
          </p:nvPr>
        </p:nvSpPr>
        <p:spPr/>
        <p:txBody>
          <a:bodyPr/>
          <a:lstStyle/>
          <a:p>
            <a:pPr algn="ctr"/>
            <a:r>
              <a:rPr lang="en-US" b="1" dirty="0"/>
              <a:t>Decorated Tea</a:t>
            </a:r>
          </a:p>
        </p:txBody>
      </p:sp>
      <p:pic>
        <p:nvPicPr>
          <p:cNvPr id="4" name="Picture 4" descr="A serene image of a cup of matcha tea topped with a swirl of almond milk and honey, with cinnamon being sprinkled on top, creating a warm and inviting effect. The ceramic cup sits on a wooden table, surrounded by a bamboo whisk and a small pile of matcha powder. The scene emphasizes the natural, cozy qualities of the matcha drink with almond milk, honey, and cinnamon, blending in a calming and delightful way.">
            <a:extLst>
              <a:ext uri="{FF2B5EF4-FFF2-40B4-BE49-F238E27FC236}">
                <a16:creationId xmlns:a16="http://schemas.microsoft.com/office/drawing/2014/main" id="{C8AE97AD-697B-EAAF-5EE7-223DAFCCEB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16773" r="2" b="27007"/>
          <a:stretch/>
        </p:blipFill>
        <p:spPr bwMode="auto">
          <a:xfrm>
            <a:off x="3657600" y="4127863"/>
            <a:ext cx="4837641" cy="271981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3F69153-2670-05F7-FDEB-86462201F31C}"/>
              </a:ext>
            </a:extLst>
          </p:cNvPr>
          <p:cNvSpPr txBox="1"/>
          <p:nvPr/>
        </p:nvSpPr>
        <p:spPr>
          <a:xfrm>
            <a:off x="1058092" y="1690688"/>
            <a:ext cx="11630297" cy="2862322"/>
          </a:xfrm>
          <a:prstGeom prst="rect">
            <a:avLst/>
          </a:prstGeom>
          <a:noFill/>
        </p:spPr>
        <p:txBody>
          <a:bodyPr wrap="square">
            <a:spAutoFit/>
          </a:bodyPr>
          <a:lstStyle/>
          <a:p>
            <a:r>
              <a:rPr lang="en-US" dirty="0"/>
              <a:t>int main() {</a:t>
            </a:r>
          </a:p>
          <a:p>
            <a:r>
              <a:rPr lang="en-US" dirty="0"/>
              <a:t>    std::</a:t>
            </a:r>
            <a:r>
              <a:rPr lang="en-US" dirty="0" err="1"/>
              <a:t>shared_ptr</a:t>
            </a:r>
            <a:r>
              <a:rPr lang="en-US" dirty="0"/>
              <a:t>&lt;</a:t>
            </a:r>
            <a:r>
              <a:rPr lang="en-US" b="1" dirty="0"/>
              <a:t>Tea</a:t>
            </a:r>
            <a:r>
              <a:rPr lang="en-US" dirty="0"/>
              <a:t>&gt; </a:t>
            </a:r>
            <a:r>
              <a:rPr lang="en-US" b="1" dirty="0" err="1"/>
              <a:t>myTea</a:t>
            </a:r>
            <a:r>
              <a:rPr lang="en-US" dirty="0"/>
              <a:t> = std::</a:t>
            </a:r>
            <a:r>
              <a:rPr lang="en-US" dirty="0" err="1"/>
              <a:t>make_shared</a:t>
            </a:r>
            <a:r>
              <a:rPr lang="en-US" dirty="0"/>
              <a:t>&lt;</a:t>
            </a:r>
            <a:r>
              <a:rPr lang="en-US" dirty="0">
                <a:solidFill>
                  <a:srgbClr val="00B050"/>
                </a:solidFill>
              </a:rPr>
              <a:t>Matcha</a:t>
            </a:r>
            <a:r>
              <a:rPr lang="en-US" dirty="0"/>
              <a:t>&gt;();  </a:t>
            </a:r>
            <a:r>
              <a:rPr lang="en-US" sz="1200" dirty="0"/>
              <a:t>// Start with plain Matcha Tea</a:t>
            </a:r>
            <a:endParaRPr lang="en-US" dirty="0"/>
          </a:p>
          <a:p>
            <a:r>
              <a:rPr lang="en-US" dirty="0"/>
              <a:t>    </a:t>
            </a:r>
            <a:r>
              <a:rPr lang="en-US" dirty="0" err="1"/>
              <a:t>myTea</a:t>
            </a:r>
            <a:r>
              <a:rPr lang="en-US" dirty="0"/>
              <a:t> = std::</a:t>
            </a:r>
            <a:r>
              <a:rPr lang="en-US" dirty="0" err="1"/>
              <a:t>make_shared</a:t>
            </a:r>
            <a:r>
              <a:rPr lang="en-US" dirty="0"/>
              <a:t>&lt;</a:t>
            </a:r>
            <a:r>
              <a:rPr lang="en-US" b="1" dirty="0">
                <a:solidFill>
                  <a:srgbClr val="FFC000"/>
                </a:solidFill>
              </a:rPr>
              <a:t>Honey</a:t>
            </a:r>
            <a:r>
              <a:rPr lang="en-US" dirty="0"/>
              <a:t>&gt;(</a:t>
            </a:r>
            <a:r>
              <a:rPr lang="en-US" dirty="0" err="1"/>
              <a:t>myTea</a:t>
            </a:r>
            <a:r>
              <a:rPr lang="en-US" dirty="0"/>
              <a:t>);                   // Add Honey</a:t>
            </a:r>
          </a:p>
          <a:p>
            <a:r>
              <a:rPr lang="en-US" dirty="0"/>
              <a:t>    </a:t>
            </a:r>
            <a:r>
              <a:rPr lang="en-US" dirty="0" err="1"/>
              <a:t>myTea</a:t>
            </a:r>
            <a:r>
              <a:rPr lang="en-US" dirty="0"/>
              <a:t> = std::</a:t>
            </a:r>
            <a:r>
              <a:rPr lang="en-US" dirty="0" err="1"/>
              <a:t>make_shared</a:t>
            </a:r>
            <a:r>
              <a:rPr lang="en-US" dirty="0"/>
              <a:t>&lt;</a:t>
            </a:r>
            <a:r>
              <a:rPr lang="en-US" b="1" dirty="0" err="1">
                <a:solidFill>
                  <a:srgbClr val="7030A0"/>
                </a:solidFill>
              </a:rPr>
              <a:t>AlmondMilk</a:t>
            </a:r>
            <a:r>
              <a:rPr lang="en-US" dirty="0"/>
              <a:t>&gt;(</a:t>
            </a:r>
            <a:r>
              <a:rPr lang="en-US" dirty="0" err="1"/>
              <a:t>myTea</a:t>
            </a:r>
            <a:r>
              <a:rPr lang="en-US" dirty="0"/>
              <a:t>);              // Add Almond Milk</a:t>
            </a:r>
          </a:p>
          <a:p>
            <a:r>
              <a:rPr lang="en-US" dirty="0"/>
              <a:t>    </a:t>
            </a:r>
            <a:r>
              <a:rPr lang="en-US" dirty="0" err="1"/>
              <a:t>myTea</a:t>
            </a:r>
            <a:r>
              <a:rPr lang="en-US" dirty="0"/>
              <a:t> = std::</a:t>
            </a:r>
            <a:r>
              <a:rPr lang="en-US" dirty="0" err="1"/>
              <a:t>make_shared</a:t>
            </a:r>
            <a:r>
              <a:rPr lang="en-US" dirty="0"/>
              <a:t>&lt;</a:t>
            </a:r>
            <a:r>
              <a:rPr lang="en-US" b="1" dirty="0">
                <a:solidFill>
                  <a:schemeClr val="accent2">
                    <a:lumMod val="75000"/>
                  </a:schemeClr>
                </a:solidFill>
              </a:rPr>
              <a:t>Cinnamon</a:t>
            </a:r>
            <a:r>
              <a:rPr lang="en-US" dirty="0"/>
              <a:t>&gt;(</a:t>
            </a:r>
            <a:r>
              <a:rPr lang="en-US" dirty="0" err="1"/>
              <a:t>myTea</a:t>
            </a:r>
            <a:r>
              <a:rPr lang="en-US" dirty="0"/>
              <a:t>);                // Add Cinnamon</a:t>
            </a:r>
          </a:p>
          <a:p>
            <a:endParaRPr lang="en-US" dirty="0"/>
          </a:p>
          <a:p>
            <a:r>
              <a:rPr lang="en-US" dirty="0"/>
              <a:t>    std::</a:t>
            </a:r>
            <a:r>
              <a:rPr lang="en-US" dirty="0" err="1"/>
              <a:t>cout</a:t>
            </a:r>
            <a:r>
              <a:rPr lang="en-US" dirty="0"/>
              <a:t> &lt;&lt; "Order: " &lt;&lt; </a:t>
            </a:r>
            <a:r>
              <a:rPr lang="en-US" dirty="0" err="1"/>
              <a:t>myTea</a:t>
            </a:r>
            <a:r>
              <a:rPr lang="en-US" dirty="0"/>
              <a:t>-&gt;description() &lt;&lt; "\n";   </a:t>
            </a:r>
            <a:r>
              <a:rPr lang="en-US" sz="1100" dirty="0"/>
              <a:t>// Output: Matcha Tea, Honey, Almond Milk, Cinnamon</a:t>
            </a:r>
            <a:endParaRPr lang="en-US" dirty="0"/>
          </a:p>
          <a:p>
            <a:r>
              <a:rPr lang="en-US" dirty="0"/>
              <a:t>    std::</a:t>
            </a:r>
            <a:r>
              <a:rPr lang="en-US" dirty="0" err="1"/>
              <a:t>cout</a:t>
            </a:r>
            <a:r>
              <a:rPr lang="en-US" dirty="0"/>
              <a:t> &lt;&lt; "Cost: $" &lt;&lt; </a:t>
            </a:r>
            <a:r>
              <a:rPr lang="en-US" dirty="0" err="1"/>
              <a:t>myTea</a:t>
            </a:r>
            <a:r>
              <a:rPr lang="en-US" dirty="0"/>
              <a:t>-&gt;cost() &lt;&lt; "\n</a:t>
            </a:r>
            <a:r>
              <a:rPr lang="en-US" sz="1100" dirty="0"/>
              <a:t>";          // Output: Total cost with all add-ons</a:t>
            </a:r>
            <a:endParaRPr lang="en-US" dirty="0"/>
          </a:p>
          <a:p>
            <a:r>
              <a:rPr lang="en-US" dirty="0"/>
              <a:t>    return 0;</a:t>
            </a:r>
          </a:p>
          <a:p>
            <a:r>
              <a:rPr lang="en-US" dirty="0"/>
              <a:t>}</a:t>
            </a:r>
          </a:p>
        </p:txBody>
      </p:sp>
    </p:spTree>
    <p:extLst>
      <p:ext uri="{BB962C8B-B14F-4D97-AF65-F5344CB8AC3E}">
        <p14:creationId xmlns:p14="http://schemas.microsoft.com/office/powerpoint/2010/main" val="506149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44" name="Rectangle 1043">
            <a:extLst>
              <a:ext uri="{FF2B5EF4-FFF2-40B4-BE49-F238E27FC236}">
                <a16:creationId xmlns:a16="http://schemas.microsoft.com/office/drawing/2014/main" id="{47942995-B07F-4636-9A06-C6A104B260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647F4E9-D31B-1DFF-C94E-C6C5FD16F915}"/>
              </a:ext>
            </a:extLst>
          </p:cNvPr>
          <p:cNvSpPr>
            <a:spLocks noGrp="1"/>
          </p:cNvSpPr>
          <p:nvPr>
            <p:ph type="title"/>
          </p:nvPr>
        </p:nvSpPr>
        <p:spPr>
          <a:xfrm>
            <a:off x="1113810" y="2960716"/>
            <a:ext cx="4036334" cy="2387600"/>
          </a:xfrm>
        </p:spPr>
        <p:txBody>
          <a:bodyPr vert="horz" lIns="91440" tIns="45720" rIns="91440" bIns="45720" rtlCol="0" anchor="t">
            <a:normAutofit/>
          </a:bodyPr>
          <a:lstStyle/>
          <a:p>
            <a:r>
              <a:rPr lang="en-US" sz="5400" b="1" kern="1200" dirty="0">
                <a:solidFill>
                  <a:schemeClr val="tx1"/>
                </a:solidFill>
                <a:latin typeface="+mj-lt"/>
                <a:ea typeface="+mj-ea"/>
                <a:cs typeface="+mj-cs"/>
              </a:rPr>
              <a:t>Decorator Pattern</a:t>
            </a:r>
          </a:p>
        </p:txBody>
      </p:sp>
      <p:grpSp>
        <p:nvGrpSpPr>
          <p:cNvPr id="1046" name="Group 1045">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984992"/>
            <a:ext cx="731521" cy="673460"/>
            <a:chOff x="3940602" y="308034"/>
            <a:chExt cx="2116791" cy="3428999"/>
          </a:xfrm>
          <a:solidFill>
            <a:schemeClr val="accent4"/>
          </a:solidFill>
        </p:grpSpPr>
        <p:sp>
          <p:nvSpPr>
            <p:cNvPr id="1047" name="Rectangle 1046">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8" name="Rectangle 1047">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9" name="Rectangle 1048">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51" name="Rectangle 1050">
            <a:extLst>
              <a:ext uri="{FF2B5EF4-FFF2-40B4-BE49-F238E27FC236}">
                <a16:creationId xmlns:a16="http://schemas.microsoft.com/office/drawing/2014/main" id="{B81933D1-5615-42C7-9C0B-4EB7105CC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3" name="Rectangle 1052">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391886"/>
            <a:ext cx="6009366" cy="601707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A simple and elegant image of a cup of matcha tea, with a vibrant green color in a ceramic cup. The cup is on a wooden table with a bamboo whisk next to it, and a small heap of matcha powder beside the cup. The background is minimal, emphasizing the calming, natural look of the matcha. The image should feel serene and inviting.">
            <a:extLst>
              <a:ext uri="{FF2B5EF4-FFF2-40B4-BE49-F238E27FC236}">
                <a16:creationId xmlns:a16="http://schemas.microsoft.com/office/drawing/2014/main" id="{3FF95B36-8D7D-08AF-6732-F2BDEFE743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3233" r="7879"/>
          <a:stretch/>
        </p:blipFill>
        <p:spPr bwMode="auto">
          <a:xfrm>
            <a:off x="6261277" y="666728"/>
            <a:ext cx="4858431" cy="54657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96667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descr="A diagram of a computer model&#10;&#10;Description automatically generated with medium confidence">
            <a:extLst>
              <a:ext uri="{FF2B5EF4-FFF2-40B4-BE49-F238E27FC236}">
                <a16:creationId xmlns:a16="http://schemas.microsoft.com/office/drawing/2014/main" id="{697595C3-A265-D61F-052F-573881151441}"/>
              </a:ext>
            </a:extLst>
          </p:cNvPr>
          <p:cNvPicPr>
            <a:picLocks noGrp="1" noChangeAspect="1"/>
          </p:cNvPicPr>
          <p:nvPr>
            <p:ph idx="1"/>
          </p:nvPr>
        </p:nvPicPr>
        <p:blipFill>
          <a:blip r:embed="rId2"/>
          <a:stretch>
            <a:fillRect/>
          </a:stretch>
        </p:blipFill>
        <p:spPr>
          <a:xfrm>
            <a:off x="2267087" y="643466"/>
            <a:ext cx="7657825" cy="5571067"/>
          </a:xfrm>
          <a:prstGeom prst="rect">
            <a:avLst/>
          </a:prstGeom>
        </p:spPr>
      </p:pic>
    </p:spTree>
    <p:extLst>
      <p:ext uri="{BB962C8B-B14F-4D97-AF65-F5344CB8AC3E}">
        <p14:creationId xmlns:p14="http://schemas.microsoft.com/office/powerpoint/2010/main" val="19287623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descr="A white paper with black text&#10;&#10;Description automatically generated">
            <a:extLst>
              <a:ext uri="{FF2B5EF4-FFF2-40B4-BE49-F238E27FC236}">
                <a16:creationId xmlns:a16="http://schemas.microsoft.com/office/drawing/2014/main" id="{DF2243B6-4B5A-04C6-86A8-0AF81BFEAF2F}"/>
              </a:ext>
            </a:extLst>
          </p:cNvPr>
          <p:cNvPicPr>
            <a:picLocks noGrp="1" noChangeAspect="1"/>
          </p:cNvPicPr>
          <p:nvPr>
            <p:ph idx="1"/>
          </p:nvPr>
        </p:nvPicPr>
        <p:blipFill>
          <a:blip r:embed="rId3"/>
          <a:stretch>
            <a:fillRect/>
          </a:stretch>
        </p:blipFill>
        <p:spPr>
          <a:xfrm>
            <a:off x="1691995" y="643466"/>
            <a:ext cx="8808010" cy="5571067"/>
          </a:xfrm>
          <a:prstGeom prst="rect">
            <a:avLst/>
          </a:prstGeom>
        </p:spPr>
      </p:pic>
    </p:spTree>
    <p:extLst>
      <p:ext uri="{BB962C8B-B14F-4D97-AF65-F5344CB8AC3E}">
        <p14:creationId xmlns:p14="http://schemas.microsoft.com/office/powerpoint/2010/main" val="14355551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descr="A diagram of a computer&#10;&#10;Description automatically generated">
            <a:extLst>
              <a:ext uri="{FF2B5EF4-FFF2-40B4-BE49-F238E27FC236}">
                <a16:creationId xmlns:a16="http://schemas.microsoft.com/office/drawing/2014/main" id="{22BFC417-2D93-866A-3D17-C4399C09AD0D}"/>
              </a:ext>
            </a:extLst>
          </p:cNvPr>
          <p:cNvPicPr>
            <a:picLocks noGrp="1" noChangeAspect="1"/>
          </p:cNvPicPr>
          <p:nvPr>
            <p:ph idx="1"/>
          </p:nvPr>
        </p:nvPicPr>
        <p:blipFill>
          <a:blip r:embed="rId2"/>
          <a:stretch>
            <a:fillRect/>
          </a:stretch>
        </p:blipFill>
        <p:spPr>
          <a:xfrm>
            <a:off x="2280199" y="643466"/>
            <a:ext cx="7631601" cy="5571067"/>
          </a:xfrm>
          <a:prstGeom prst="rect">
            <a:avLst/>
          </a:prstGeom>
        </p:spPr>
      </p:pic>
    </p:spTree>
    <p:extLst>
      <p:ext uri="{BB962C8B-B14F-4D97-AF65-F5344CB8AC3E}">
        <p14:creationId xmlns:p14="http://schemas.microsoft.com/office/powerpoint/2010/main" val="34341565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descr="A diagram of a glass decorator&#10;&#10;Description automatically generated">
            <a:extLst>
              <a:ext uri="{FF2B5EF4-FFF2-40B4-BE49-F238E27FC236}">
                <a16:creationId xmlns:a16="http://schemas.microsoft.com/office/drawing/2014/main" id="{FD11448E-4CD5-2122-648D-0B66A54D8D26}"/>
              </a:ext>
            </a:extLst>
          </p:cNvPr>
          <p:cNvPicPr>
            <a:picLocks noGrp="1" noChangeAspect="1"/>
          </p:cNvPicPr>
          <p:nvPr>
            <p:ph idx="1"/>
          </p:nvPr>
        </p:nvPicPr>
        <p:blipFill>
          <a:blip r:embed="rId3"/>
          <a:stretch>
            <a:fillRect/>
          </a:stretch>
        </p:blipFill>
        <p:spPr>
          <a:xfrm>
            <a:off x="1726534" y="643466"/>
            <a:ext cx="8738931" cy="5571067"/>
          </a:xfrm>
          <a:prstGeom prst="rect">
            <a:avLst/>
          </a:prstGeom>
        </p:spPr>
      </p:pic>
    </p:spTree>
    <p:extLst>
      <p:ext uri="{BB962C8B-B14F-4D97-AF65-F5344CB8AC3E}">
        <p14:creationId xmlns:p14="http://schemas.microsoft.com/office/powerpoint/2010/main" val="28122884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descr="A diagram of a concrete decorator&#10;&#10;Description automatically generated">
            <a:extLst>
              <a:ext uri="{FF2B5EF4-FFF2-40B4-BE49-F238E27FC236}">
                <a16:creationId xmlns:a16="http://schemas.microsoft.com/office/drawing/2014/main" id="{8792157A-38B1-F855-6CE5-9665A8B51567}"/>
              </a:ext>
            </a:extLst>
          </p:cNvPr>
          <p:cNvPicPr>
            <a:picLocks noGrp="1" noChangeAspect="1"/>
          </p:cNvPicPr>
          <p:nvPr>
            <p:ph idx="1"/>
          </p:nvPr>
        </p:nvPicPr>
        <p:blipFill>
          <a:blip r:embed="rId2"/>
          <a:stretch>
            <a:fillRect/>
          </a:stretch>
        </p:blipFill>
        <p:spPr>
          <a:xfrm>
            <a:off x="2130828" y="643466"/>
            <a:ext cx="7930344" cy="5571067"/>
          </a:xfrm>
          <a:prstGeom prst="rect">
            <a:avLst/>
          </a:prstGeom>
        </p:spPr>
      </p:pic>
    </p:spTree>
    <p:extLst>
      <p:ext uri="{BB962C8B-B14F-4D97-AF65-F5344CB8AC3E}">
        <p14:creationId xmlns:p14="http://schemas.microsoft.com/office/powerpoint/2010/main" val="28449371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descr="A diagram of a scribble&#10;&#10;Description automatically generated">
            <a:extLst>
              <a:ext uri="{FF2B5EF4-FFF2-40B4-BE49-F238E27FC236}">
                <a16:creationId xmlns:a16="http://schemas.microsoft.com/office/drawing/2014/main" id="{FCD4E409-5255-0EB8-0EB1-F48C10CA068A}"/>
              </a:ext>
            </a:extLst>
          </p:cNvPr>
          <p:cNvPicPr>
            <a:picLocks noGrp="1" noChangeAspect="1"/>
          </p:cNvPicPr>
          <p:nvPr>
            <p:ph idx="1"/>
          </p:nvPr>
        </p:nvPicPr>
        <p:blipFill>
          <a:blip r:embed="rId2"/>
          <a:stretch>
            <a:fillRect/>
          </a:stretch>
        </p:blipFill>
        <p:spPr>
          <a:xfrm>
            <a:off x="2158849" y="643466"/>
            <a:ext cx="7874302" cy="5571067"/>
          </a:xfrm>
          <a:prstGeom prst="rect">
            <a:avLst/>
          </a:prstGeom>
        </p:spPr>
      </p:pic>
    </p:spTree>
    <p:extLst>
      <p:ext uri="{BB962C8B-B14F-4D97-AF65-F5344CB8AC3E}">
        <p14:creationId xmlns:p14="http://schemas.microsoft.com/office/powerpoint/2010/main" val="25813547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108C941B-27E3-AA92-7A1F-B8B45EBD0765}"/>
              </a:ext>
            </a:extLst>
          </p:cNvPr>
          <p:cNvPicPr>
            <a:picLocks noGrp="1" noChangeAspect="1"/>
          </p:cNvPicPr>
          <p:nvPr>
            <p:ph idx="1"/>
          </p:nvPr>
        </p:nvPicPr>
        <p:blipFill>
          <a:blip r:embed="rId2"/>
          <a:stretch>
            <a:fillRect/>
          </a:stretch>
        </p:blipFill>
        <p:spPr>
          <a:xfrm>
            <a:off x="2158849" y="643466"/>
            <a:ext cx="7874302" cy="5571067"/>
          </a:xfrm>
          <a:prstGeom prst="rect">
            <a:avLst/>
          </a:prstGeom>
        </p:spPr>
      </p:pic>
    </p:spTree>
    <p:extLst>
      <p:ext uri="{BB962C8B-B14F-4D97-AF65-F5344CB8AC3E}">
        <p14:creationId xmlns:p14="http://schemas.microsoft.com/office/powerpoint/2010/main" val="3077254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descr="A screenshot of a computer program&#10;&#10;Description automatically generated">
            <a:extLst>
              <a:ext uri="{FF2B5EF4-FFF2-40B4-BE49-F238E27FC236}">
                <a16:creationId xmlns:a16="http://schemas.microsoft.com/office/drawing/2014/main" id="{575B9D07-1DF7-BB47-E951-3E854A45E3E1}"/>
              </a:ext>
            </a:extLst>
          </p:cNvPr>
          <p:cNvPicPr>
            <a:picLocks noGrp="1" noChangeAspect="1"/>
          </p:cNvPicPr>
          <p:nvPr>
            <p:ph idx="1"/>
          </p:nvPr>
        </p:nvPicPr>
        <p:blipFill>
          <a:blip r:embed="rId2"/>
          <a:stretch>
            <a:fillRect/>
          </a:stretch>
        </p:blipFill>
        <p:spPr>
          <a:xfrm>
            <a:off x="2418728" y="643466"/>
            <a:ext cx="7354544" cy="5571067"/>
          </a:xfrm>
          <a:prstGeom prst="rect">
            <a:avLst/>
          </a:prstGeom>
        </p:spPr>
      </p:pic>
    </p:spTree>
    <p:extLst>
      <p:ext uri="{BB962C8B-B14F-4D97-AF65-F5344CB8AC3E}">
        <p14:creationId xmlns:p14="http://schemas.microsoft.com/office/powerpoint/2010/main" val="29373293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C35BF214-E097-2BB2-CD54-1D4D50255345}"/>
              </a:ext>
            </a:extLst>
          </p:cNvPr>
          <p:cNvPicPr>
            <a:picLocks noGrp="1" noChangeAspect="1"/>
          </p:cNvPicPr>
          <p:nvPr>
            <p:ph idx="1"/>
          </p:nvPr>
        </p:nvPicPr>
        <p:blipFill>
          <a:blip r:embed="rId2"/>
          <a:stretch>
            <a:fillRect/>
          </a:stretch>
        </p:blipFill>
        <p:spPr>
          <a:xfrm>
            <a:off x="2186479" y="643466"/>
            <a:ext cx="7819042" cy="5571067"/>
          </a:xfrm>
          <a:prstGeom prst="rect">
            <a:avLst/>
          </a:prstGeom>
        </p:spPr>
      </p:pic>
    </p:spTree>
    <p:extLst>
      <p:ext uri="{BB962C8B-B14F-4D97-AF65-F5344CB8AC3E}">
        <p14:creationId xmlns:p14="http://schemas.microsoft.com/office/powerpoint/2010/main" val="36168804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descr="A page of a paper with text&#10;&#10;Description automatically generated">
            <a:extLst>
              <a:ext uri="{FF2B5EF4-FFF2-40B4-BE49-F238E27FC236}">
                <a16:creationId xmlns:a16="http://schemas.microsoft.com/office/drawing/2014/main" id="{1BB916C9-7693-B69B-5558-07B2637794C4}"/>
              </a:ext>
            </a:extLst>
          </p:cNvPr>
          <p:cNvPicPr>
            <a:picLocks noGrp="1" noChangeAspect="1"/>
          </p:cNvPicPr>
          <p:nvPr>
            <p:ph idx="1"/>
          </p:nvPr>
        </p:nvPicPr>
        <p:blipFill>
          <a:blip r:embed="rId3"/>
          <a:stretch>
            <a:fillRect/>
          </a:stretch>
        </p:blipFill>
        <p:spPr>
          <a:xfrm>
            <a:off x="2186479" y="643466"/>
            <a:ext cx="7819042" cy="5571067"/>
          </a:xfrm>
          <a:prstGeom prst="rect">
            <a:avLst/>
          </a:prstGeom>
        </p:spPr>
      </p:pic>
    </p:spTree>
    <p:extLst>
      <p:ext uri="{BB962C8B-B14F-4D97-AF65-F5344CB8AC3E}">
        <p14:creationId xmlns:p14="http://schemas.microsoft.com/office/powerpoint/2010/main" val="39553424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C7786F5-1EF0-7FD0-032A-51DA594A7C15}"/>
            </a:ext>
          </a:extLst>
        </p:cNvPr>
        <p:cNvGrpSpPr/>
        <p:nvPr/>
      </p:nvGrpSpPr>
      <p:grpSpPr>
        <a:xfrm>
          <a:off x="0" y="0"/>
          <a:ext cx="0" cy="0"/>
          <a:chOff x="0" y="0"/>
          <a:chExt cx="0" cy="0"/>
        </a:xfrm>
      </p:grpSpPr>
      <p:pic>
        <p:nvPicPr>
          <p:cNvPr id="1026" name="Picture 2" descr="A simple and elegant image of a cup of matcha tea, with a vibrant green color in a ceramic cup. The cup is on a wooden table with a bamboo whisk next to it, and a small heap of matcha powder beside the cup. The background is minimal, emphasizing the calming, natural look of the matcha. The image should feel serene and inviting.">
            <a:extLst>
              <a:ext uri="{FF2B5EF4-FFF2-40B4-BE49-F238E27FC236}">
                <a16:creationId xmlns:a16="http://schemas.microsoft.com/office/drawing/2014/main" id="{6F0B3B7A-16DE-A48D-322C-28A41B9B48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3233" r="7879"/>
          <a:stretch/>
        </p:blipFill>
        <p:spPr bwMode="auto">
          <a:xfrm>
            <a:off x="813296" y="643467"/>
            <a:ext cx="4952008" cy="5571066"/>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A serene image of a cup of matcha tea topped with a swirl of almond milk, creating a light marbling effect on the vibrant green surface. The matcha is in a ceramic cup on a wooden table, with a bamboo whisk and a small pile of matcha powder nearby. The image has a minimal, calming atmosphere, highlighting the smooth and creamy texture of the almond milk over the matcha.">
            <a:extLst>
              <a:ext uri="{FF2B5EF4-FFF2-40B4-BE49-F238E27FC236}">
                <a16:creationId xmlns:a16="http://schemas.microsoft.com/office/drawing/2014/main" id="{8887EF3D-CBCF-B168-07E4-79A1EA080EFA}"/>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256865" y="783166"/>
            <a:ext cx="5291667" cy="52916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20655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57AEF5E-CDFE-6995-291A-BA2CEF196638}"/>
            </a:ext>
          </a:extLst>
        </p:cNvPr>
        <p:cNvGrpSpPr/>
        <p:nvPr/>
      </p:nvGrpSpPr>
      <p:grpSpPr>
        <a:xfrm>
          <a:off x="0" y="0"/>
          <a:ext cx="0" cy="0"/>
          <a:chOff x="0" y="0"/>
          <a:chExt cx="0" cy="0"/>
        </a:xfrm>
      </p:grpSpPr>
      <p:sp useBgFill="1">
        <p:nvSpPr>
          <p:cNvPr id="5134" name="Rectangle 5133">
            <a:extLst>
              <a:ext uri="{FF2B5EF4-FFF2-40B4-BE49-F238E27FC236}">
                <a16:creationId xmlns:a16="http://schemas.microsoft.com/office/drawing/2014/main" id="{B96FC576-AE30-4C09-A12C-0582F2A6A0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122" name="Picture 2" descr="A serene image of a cup of matcha tea topped with a swirl of almond milk, with honey being poured into it, creating a beautiful effect as the honey blends with the vibrant green matcha and creamy almond milk. The ceramic cup is on a wooden table, with a bamboo whisk and a small pile of matcha powder beside it. The scene is calm and inviting, emphasizing the natural, soothing qualities of the matcha drink with almond milk and honey.">
            <a:extLst>
              <a:ext uri="{FF2B5EF4-FFF2-40B4-BE49-F238E27FC236}">
                <a16:creationId xmlns:a16="http://schemas.microsoft.com/office/drawing/2014/main" id="{59D65122-CE46-F792-503B-C99935CDC1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22916" r="2" b="20864"/>
          <a:stretch/>
        </p:blipFill>
        <p:spPr bwMode="auto">
          <a:xfrm>
            <a:off x="6100572" y="0"/>
            <a:ext cx="6099048" cy="342899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A serene image of a cup of matcha tea topped with a swirl of almond milk, creating a light marbling effect on the vibrant green surface. The matcha is in a ceramic cup on a wooden table, with a bamboo whisk and a small pile of matcha powder nearby. The image has a minimal, calming atmosphere, highlighting the smooth and creamy texture of the almond milk over the matcha.">
            <a:extLst>
              <a:ext uri="{FF2B5EF4-FFF2-40B4-BE49-F238E27FC236}">
                <a16:creationId xmlns:a16="http://schemas.microsoft.com/office/drawing/2014/main" id="{F5FB7951-532A-6E3A-AAFE-3D6929C71C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6261" r="2" b="37518"/>
          <a:stretch/>
        </p:blipFill>
        <p:spPr bwMode="auto">
          <a:xfrm>
            <a:off x="4573" y="0"/>
            <a:ext cx="6099048" cy="342899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A simple and elegant image of a cup of matcha tea, with a vibrant green color in a ceramic cup. The cup is on a wooden table with a bamboo whisk next to it, and a small heap of matcha powder beside the cup. The background is minimal, emphasizing the calming, natural look of the matcha. The image should feel serene and inviting.">
            <a:extLst>
              <a:ext uri="{FF2B5EF4-FFF2-40B4-BE49-F238E27FC236}">
                <a16:creationId xmlns:a16="http://schemas.microsoft.com/office/drawing/2014/main" id="{71CDA212-2EF6-D110-D177-9EEEFF31DA6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t="13771" r="2" b="30008"/>
          <a:stretch/>
        </p:blipFill>
        <p:spPr bwMode="auto">
          <a:xfrm>
            <a:off x="1" y="3429000"/>
            <a:ext cx="6099048" cy="342900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A serene image of a cup of matcha tea topped with a swirl of almond milk and honey, with cinnamon being sprinkled on top, creating a warm and inviting effect. The ceramic cup sits on a wooden table, surrounded by a bamboo whisk and a small pile of matcha powder. The scene emphasizes the natural, cozy qualities of the matcha drink with almond milk, honey, and cinnamon, blending in a calming and delightful way.">
            <a:extLst>
              <a:ext uri="{FF2B5EF4-FFF2-40B4-BE49-F238E27FC236}">
                <a16:creationId xmlns:a16="http://schemas.microsoft.com/office/drawing/2014/main" id="{800FF182-5246-0E2F-D6DE-CDD2A42B092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t="16773" r="2" b="27007"/>
          <a:stretch/>
        </p:blipFill>
        <p:spPr bwMode="auto">
          <a:xfrm>
            <a:off x="6100572" y="3429000"/>
            <a:ext cx="6099048" cy="342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9053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1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AE2294-06A9-4AE0-6ABD-8F863F63CA6B}"/>
              </a:ext>
            </a:extLst>
          </p:cNvPr>
          <p:cNvSpPr>
            <a:spLocks noGrp="1"/>
          </p:cNvSpPr>
          <p:nvPr>
            <p:ph type="title"/>
          </p:nvPr>
        </p:nvSpPr>
        <p:spPr>
          <a:xfrm>
            <a:off x="838200" y="-66136"/>
            <a:ext cx="10515600" cy="1325563"/>
          </a:xfrm>
        </p:spPr>
        <p:txBody>
          <a:bodyPr/>
          <a:lstStyle/>
          <a:p>
            <a:pPr algn="ctr"/>
            <a:r>
              <a:rPr lang="en-US" sz="4400" b="1" kern="1200" dirty="0">
                <a:solidFill>
                  <a:schemeClr val="tx1"/>
                </a:solidFill>
                <a:latin typeface="+mj-lt"/>
                <a:ea typeface="+mj-ea"/>
                <a:cs typeface="+mj-cs"/>
              </a:rPr>
              <a:t>Decorator Pattern</a:t>
            </a:r>
            <a:endParaRPr lang="en-US" dirty="0"/>
          </a:p>
        </p:txBody>
      </p:sp>
      <p:pic>
        <p:nvPicPr>
          <p:cNvPr id="4" name="Picture 2" descr="A simple and elegant image of a cup of matcha tea, with a vibrant green color in a ceramic cup. The cup is on a wooden table with a bamboo whisk next to it, and a small heap of matcha powder beside the cup. The background is minimal, emphasizing the calming, natural look of the matcha. The image should feel serene and inviting.">
            <a:extLst>
              <a:ext uri="{FF2B5EF4-FFF2-40B4-BE49-F238E27FC236}">
                <a16:creationId xmlns:a16="http://schemas.microsoft.com/office/drawing/2014/main" id="{6AC45072-9124-B1B1-F306-ADD75FB088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3233" r="7879"/>
          <a:stretch/>
        </p:blipFill>
        <p:spPr bwMode="auto">
          <a:xfrm>
            <a:off x="200232" y="2047009"/>
            <a:ext cx="3177959" cy="357524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D8031E5-A998-5F5C-9193-73503F9AD336}"/>
              </a:ext>
            </a:extLst>
          </p:cNvPr>
          <p:cNvSpPr txBox="1"/>
          <p:nvPr/>
        </p:nvSpPr>
        <p:spPr>
          <a:xfrm>
            <a:off x="976745" y="5622250"/>
            <a:ext cx="1451038" cy="369332"/>
          </a:xfrm>
          <a:prstGeom prst="rect">
            <a:avLst/>
          </a:prstGeom>
          <a:noFill/>
        </p:spPr>
        <p:txBody>
          <a:bodyPr wrap="none" rtlCol="0">
            <a:spAutoFit/>
          </a:bodyPr>
          <a:lstStyle/>
          <a:p>
            <a:r>
              <a:rPr lang="en-US" b="1" dirty="0"/>
              <a:t>Base Object</a:t>
            </a:r>
          </a:p>
        </p:txBody>
      </p:sp>
      <p:pic>
        <p:nvPicPr>
          <p:cNvPr id="6" name="Picture 4" descr="A serene image of a cup of matcha tea topped with a swirl of almond milk, creating a light marbling effect on the vibrant green surface. The matcha is in a ceramic cup on a wooden table, with a bamboo whisk and a small pile of matcha powder nearby. The image has a minimal, calming atmosphere, highlighting the smooth and creamy texture of the almond milk over the matcha.">
            <a:extLst>
              <a:ext uri="{FF2B5EF4-FFF2-40B4-BE49-F238E27FC236}">
                <a16:creationId xmlns:a16="http://schemas.microsoft.com/office/drawing/2014/main" id="{B09A0A7E-626D-CBED-4331-B1890CA7429D}"/>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465131" y="817419"/>
            <a:ext cx="1928251" cy="1928251"/>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21D83EED-5225-01FD-BC3A-CAB12EE836D9}"/>
              </a:ext>
            </a:extLst>
          </p:cNvPr>
          <p:cNvSpPr txBox="1"/>
          <p:nvPr/>
        </p:nvSpPr>
        <p:spPr>
          <a:xfrm>
            <a:off x="9486510" y="1395846"/>
            <a:ext cx="1531317" cy="369332"/>
          </a:xfrm>
          <a:prstGeom prst="rect">
            <a:avLst/>
          </a:prstGeom>
          <a:noFill/>
        </p:spPr>
        <p:txBody>
          <a:bodyPr wrap="none" rtlCol="0">
            <a:spAutoFit/>
          </a:bodyPr>
          <a:lstStyle/>
          <a:p>
            <a:r>
              <a:rPr lang="en-US" b="1" dirty="0"/>
              <a:t>Decorator #1</a:t>
            </a:r>
          </a:p>
        </p:txBody>
      </p:sp>
      <p:pic>
        <p:nvPicPr>
          <p:cNvPr id="8" name="Picture 2" descr="A serene image of a cup of matcha tea topped with a swirl of almond milk, with honey being poured into it, creating a beautiful effect as the honey blends with the vibrant green matcha and creamy almond milk. The ceramic cup is on a wooden table, with a bamboo whisk and a small pile of matcha powder beside it. The scene is calm and inviting, emphasizing the natural, soothing qualities of the matcha drink with almond milk and honey.">
            <a:extLst>
              <a:ext uri="{FF2B5EF4-FFF2-40B4-BE49-F238E27FC236}">
                <a16:creationId xmlns:a16="http://schemas.microsoft.com/office/drawing/2014/main" id="{F3D8FA9F-4E81-20E6-30E4-F4875522BF7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t="22916" r="2" b="20864"/>
          <a:stretch/>
        </p:blipFill>
        <p:spPr bwMode="auto">
          <a:xfrm>
            <a:off x="7470824" y="2745670"/>
            <a:ext cx="1928251" cy="189609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AFF39FC4-B7FE-4E7E-6C7C-B87D014EAA51}"/>
              </a:ext>
            </a:extLst>
          </p:cNvPr>
          <p:cNvSpPr txBox="1"/>
          <p:nvPr/>
        </p:nvSpPr>
        <p:spPr>
          <a:xfrm>
            <a:off x="9611199" y="3544067"/>
            <a:ext cx="1531317" cy="369332"/>
          </a:xfrm>
          <a:prstGeom prst="rect">
            <a:avLst/>
          </a:prstGeom>
          <a:noFill/>
        </p:spPr>
        <p:txBody>
          <a:bodyPr wrap="none" rtlCol="0">
            <a:spAutoFit/>
          </a:bodyPr>
          <a:lstStyle/>
          <a:p>
            <a:r>
              <a:rPr lang="en-US" b="1" dirty="0"/>
              <a:t>Decorator #2</a:t>
            </a:r>
          </a:p>
        </p:txBody>
      </p:sp>
      <p:pic>
        <p:nvPicPr>
          <p:cNvPr id="10" name="Picture 4" descr="A serene image of a cup of matcha tea topped with a swirl of almond milk and honey, with cinnamon being sprinkled on top, creating a warm and inviting effect. The ceramic cup sits on a wooden table, surrounded by a bamboo whisk and a small pile of matcha powder. The scene emphasizes the natural, cozy qualities of the matcha drink with almond milk, honey, and cinnamon, blending in a calming and delightful way.">
            <a:extLst>
              <a:ext uri="{FF2B5EF4-FFF2-40B4-BE49-F238E27FC236}">
                <a16:creationId xmlns:a16="http://schemas.microsoft.com/office/drawing/2014/main" id="{8BBC8051-EDC8-8DEB-D348-F6668A0E4AE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t="16773" r="2" b="27007"/>
          <a:stretch/>
        </p:blipFill>
        <p:spPr bwMode="auto">
          <a:xfrm>
            <a:off x="7465130" y="4641764"/>
            <a:ext cx="1928252" cy="1896094"/>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75BAD51C-4326-3720-DC60-FCF76ABB8A2B}"/>
              </a:ext>
            </a:extLst>
          </p:cNvPr>
          <p:cNvSpPr txBox="1"/>
          <p:nvPr/>
        </p:nvSpPr>
        <p:spPr>
          <a:xfrm>
            <a:off x="9611200" y="5681131"/>
            <a:ext cx="1531317" cy="369332"/>
          </a:xfrm>
          <a:prstGeom prst="rect">
            <a:avLst/>
          </a:prstGeom>
          <a:noFill/>
        </p:spPr>
        <p:txBody>
          <a:bodyPr wrap="none" rtlCol="0">
            <a:spAutoFit/>
          </a:bodyPr>
          <a:lstStyle/>
          <a:p>
            <a:r>
              <a:rPr lang="en-US" b="1" dirty="0"/>
              <a:t>Decorator #3</a:t>
            </a:r>
          </a:p>
        </p:txBody>
      </p:sp>
      <p:cxnSp>
        <p:nvCxnSpPr>
          <p:cNvPr id="13" name="Straight Arrow Connector 12">
            <a:extLst>
              <a:ext uri="{FF2B5EF4-FFF2-40B4-BE49-F238E27FC236}">
                <a16:creationId xmlns:a16="http://schemas.microsoft.com/office/drawing/2014/main" id="{7FB614A1-9EBC-0C84-534A-DCC9E8563E10}"/>
              </a:ext>
            </a:extLst>
          </p:cNvPr>
          <p:cNvCxnSpPr>
            <a:stCxn id="4" idx="3"/>
            <a:endCxn id="6" idx="1"/>
          </p:cNvCxnSpPr>
          <p:nvPr/>
        </p:nvCxnSpPr>
        <p:spPr>
          <a:xfrm flipV="1">
            <a:off x="3378191" y="1781545"/>
            <a:ext cx="4086940" cy="2053085"/>
          </a:xfrm>
          <a:prstGeom prst="straightConnector1">
            <a:avLst/>
          </a:prstGeom>
          <a:ln w="1905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4" name="Straight Arrow Connector 13">
            <a:extLst>
              <a:ext uri="{FF2B5EF4-FFF2-40B4-BE49-F238E27FC236}">
                <a16:creationId xmlns:a16="http://schemas.microsoft.com/office/drawing/2014/main" id="{EA5BCA7D-633A-8BA2-A617-80AA1D509CC2}"/>
              </a:ext>
            </a:extLst>
          </p:cNvPr>
          <p:cNvCxnSpPr>
            <a:cxnSpLocks/>
            <a:stCxn id="4" idx="3"/>
            <a:endCxn id="8" idx="1"/>
          </p:cNvCxnSpPr>
          <p:nvPr/>
        </p:nvCxnSpPr>
        <p:spPr>
          <a:xfrm flipV="1">
            <a:off x="3378191" y="3693717"/>
            <a:ext cx="4092633" cy="140913"/>
          </a:xfrm>
          <a:prstGeom prst="straightConnector1">
            <a:avLst/>
          </a:prstGeom>
          <a:ln w="1905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7" name="Straight Arrow Connector 16">
            <a:extLst>
              <a:ext uri="{FF2B5EF4-FFF2-40B4-BE49-F238E27FC236}">
                <a16:creationId xmlns:a16="http://schemas.microsoft.com/office/drawing/2014/main" id="{9CB11FC7-D7A5-13A6-A297-CB4112B98CB0}"/>
              </a:ext>
            </a:extLst>
          </p:cNvPr>
          <p:cNvCxnSpPr>
            <a:cxnSpLocks/>
            <a:stCxn id="4" idx="3"/>
            <a:endCxn id="10" idx="1"/>
          </p:cNvCxnSpPr>
          <p:nvPr/>
        </p:nvCxnSpPr>
        <p:spPr>
          <a:xfrm>
            <a:off x="3378191" y="3834630"/>
            <a:ext cx="4086939" cy="1755181"/>
          </a:xfrm>
          <a:prstGeom prst="straightConnector1">
            <a:avLst/>
          </a:prstGeom>
          <a:ln w="1905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3384575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descr="A close-up of a text&#10;&#10;Description automatically generated">
            <a:extLst>
              <a:ext uri="{FF2B5EF4-FFF2-40B4-BE49-F238E27FC236}">
                <a16:creationId xmlns:a16="http://schemas.microsoft.com/office/drawing/2014/main" id="{263F3C6F-3912-0415-8DDC-67E1D8143608}"/>
              </a:ext>
            </a:extLst>
          </p:cNvPr>
          <p:cNvPicPr>
            <a:picLocks noGrp="1" noChangeAspect="1"/>
          </p:cNvPicPr>
          <p:nvPr>
            <p:ph idx="1"/>
          </p:nvPr>
        </p:nvPicPr>
        <p:blipFill>
          <a:blip r:embed="rId3"/>
          <a:stretch>
            <a:fillRect/>
          </a:stretch>
        </p:blipFill>
        <p:spPr>
          <a:xfrm>
            <a:off x="2253885" y="643466"/>
            <a:ext cx="7684230" cy="5571067"/>
          </a:xfrm>
          <a:prstGeom prst="rect">
            <a:avLst/>
          </a:prstGeom>
        </p:spPr>
      </p:pic>
    </p:spTree>
    <p:extLst>
      <p:ext uri="{BB962C8B-B14F-4D97-AF65-F5344CB8AC3E}">
        <p14:creationId xmlns:p14="http://schemas.microsoft.com/office/powerpoint/2010/main" val="23973418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462F51F-DD73-72F5-D50A-F695CD692813}"/>
            </a:ext>
          </a:extLst>
        </p:cNvPr>
        <p:cNvGrpSpPr/>
        <p:nvPr/>
      </p:nvGrpSpPr>
      <p:grpSpPr>
        <a:xfrm>
          <a:off x="0" y="0"/>
          <a:ext cx="0" cy="0"/>
          <a:chOff x="0" y="0"/>
          <a:chExt cx="0" cy="0"/>
        </a:xfrm>
      </p:grpSpPr>
      <p:pic>
        <p:nvPicPr>
          <p:cNvPr id="4" name="Content Placeholder 3" descr="A close-up of a text&#10;&#10;Description automatically generated">
            <a:extLst>
              <a:ext uri="{FF2B5EF4-FFF2-40B4-BE49-F238E27FC236}">
                <a16:creationId xmlns:a16="http://schemas.microsoft.com/office/drawing/2014/main" id="{A1C94A16-8230-CE8B-F2D9-1460F3B1FB89}"/>
              </a:ext>
            </a:extLst>
          </p:cNvPr>
          <p:cNvPicPr>
            <a:picLocks noGrp="1" noChangeAspect="1"/>
          </p:cNvPicPr>
          <p:nvPr>
            <p:ph idx="1"/>
          </p:nvPr>
        </p:nvPicPr>
        <p:blipFill>
          <a:blip r:embed="rId3"/>
          <a:stretch>
            <a:fillRect/>
          </a:stretch>
        </p:blipFill>
        <p:spPr>
          <a:xfrm>
            <a:off x="2253885" y="643466"/>
            <a:ext cx="7684230" cy="5571067"/>
          </a:xfrm>
          <a:prstGeom prst="rect">
            <a:avLst/>
          </a:prstGeom>
        </p:spPr>
      </p:pic>
    </p:spTree>
    <p:extLst>
      <p:ext uri="{BB962C8B-B14F-4D97-AF65-F5344CB8AC3E}">
        <p14:creationId xmlns:p14="http://schemas.microsoft.com/office/powerpoint/2010/main" val="32451385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descr="A close-up of a paper&#10;&#10;Description automatically generated">
            <a:extLst>
              <a:ext uri="{FF2B5EF4-FFF2-40B4-BE49-F238E27FC236}">
                <a16:creationId xmlns:a16="http://schemas.microsoft.com/office/drawing/2014/main" id="{B41913A8-9751-4EC8-F555-EAFB9BDF2F8D}"/>
              </a:ext>
            </a:extLst>
          </p:cNvPr>
          <p:cNvPicPr>
            <a:picLocks noGrp="1" noChangeAspect="1"/>
          </p:cNvPicPr>
          <p:nvPr>
            <p:ph idx="1"/>
          </p:nvPr>
        </p:nvPicPr>
        <p:blipFill>
          <a:blip r:embed="rId3"/>
          <a:stretch>
            <a:fillRect/>
          </a:stretch>
        </p:blipFill>
        <p:spPr>
          <a:xfrm>
            <a:off x="2253885" y="643466"/>
            <a:ext cx="7684230" cy="5571067"/>
          </a:xfrm>
          <a:prstGeom prst="rect">
            <a:avLst/>
          </a:prstGeom>
        </p:spPr>
      </p:pic>
    </p:spTree>
    <p:extLst>
      <p:ext uri="{BB962C8B-B14F-4D97-AF65-F5344CB8AC3E}">
        <p14:creationId xmlns:p14="http://schemas.microsoft.com/office/powerpoint/2010/main" val="40921455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descr="A computer screen shot of a computer application&#10;&#10;Description automatically generated">
            <a:extLst>
              <a:ext uri="{FF2B5EF4-FFF2-40B4-BE49-F238E27FC236}">
                <a16:creationId xmlns:a16="http://schemas.microsoft.com/office/drawing/2014/main" id="{7A2C761A-B2BF-9889-7A0D-719CFBF59A54}"/>
              </a:ext>
            </a:extLst>
          </p:cNvPr>
          <p:cNvPicPr>
            <a:picLocks noGrp="1" noChangeAspect="1"/>
          </p:cNvPicPr>
          <p:nvPr>
            <p:ph idx="1"/>
          </p:nvPr>
        </p:nvPicPr>
        <p:blipFill>
          <a:blip r:embed="rId3"/>
          <a:stretch>
            <a:fillRect/>
          </a:stretch>
        </p:blipFill>
        <p:spPr>
          <a:xfrm>
            <a:off x="2253885" y="643466"/>
            <a:ext cx="7684230" cy="5571067"/>
          </a:xfrm>
          <a:prstGeom prst="rect">
            <a:avLst/>
          </a:prstGeom>
        </p:spPr>
      </p:pic>
    </p:spTree>
    <p:extLst>
      <p:ext uri="{BB962C8B-B14F-4D97-AF65-F5344CB8AC3E}">
        <p14:creationId xmlns:p14="http://schemas.microsoft.com/office/powerpoint/2010/main" val="291638992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93</TotalTime>
  <Words>2648</Words>
  <Application>Microsoft Macintosh PowerPoint</Application>
  <PresentationFormat>Widescreen</PresentationFormat>
  <Paragraphs>197</Paragraphs>
  <Slides>29</Slides>
  <Notes>15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29</vt:i4>
      </vt:variant>
    </vt:vector>
  </HeadingPairs>
  <TitlesOfParts>
    <vt:vector size="33" baseType="lpstr">
      <vt:lpstr>Aptos</vt:lpstr>
      <vt:lpstr>Aptos Display</vt:lpstr>
      <vt:lpstr>Arial</vt:lpstr>
      <vt:lpstr>Office Theme</vt:lpstr>
      <vt:lpstr>PowerPoint Presentation</vt:lpstr>
      <vt:lpstr>Decorator Pattern</vt:lpstr>
      <vt:lpstr>PowerPoint Presentation</vt:lpstr>
      <vt:lpstr>PowerPoint Presentation</vt:lpstr>
      <vt:lpstr>Decorator Pattern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Component Interface (Tea)</vt:lpstr>
      <vt:lpstr>Concrete Component (Matcha)</vt:lpstr>
      <vt:lpstr>Decorator Abstract Class (IngredientDecorator)</vt:lpstr>
      <vt:lpstr>Concrete Decorators</vt:lpstr>
      <vt:lpstr>Concrete Decorators</vt:lpstr>
      <vt:lpstr>Concrete Decorators</vt:lpstr>
      <vt:lpstr>Decorated Tea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SYED TAUHID ULLAH SHAH</dc:creator>
  <cp:lastModifiedBy>SYED TAUHID ULLAH SHAH</cp:lastModifiedBy>
  <cp:revision>91</cp:revision>
  <dcterms:created xsi:type="dcterms:W3CDTF">2024-10-25T15:27:55Z</dcterms:created>
  <dcterms:modified xsi:type="dcterms:W3CDTF">2024-10-25T17:01:32Z</dcterms:modified>
</cp:coreProperties>
</file>